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262" r:id="rId7"/>
    <p:sldId id="313" r:id="rId8"/>
    <p:sldId id="322" r:id="rId9"/>
    <p:sldId id="323" r:id="rId10"/>
    <p:sldId id="324" r:id="rId11"/>
    <p:sldId id="326" r:id="rId12"/>
    <p:sldId id="325" r:id="rId13"/>
    <p:sldId id="319" r:id="rId14"/>
    <p:sldId id="315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7" r:id="rId23"/>
    <p:sldId id="267" r:id="rId24"/>
    <p:sldId id="260" r:id="rId25"/>
    <p:sldId id="336" r:id="rId26"/>
    <p:sldId id="317" r:id="rId27"/>
    <p:sldId id="2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660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9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2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18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23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79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5251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38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4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72699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24389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445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6F8AB8B9-9DB5-3592-13B2-C6EAC9964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104724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6B6B9D5-CD1B-A940-279D-F71F01ADB00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68164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269BDF9-7C8E-6E41-2B0A-E6156A56F0E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4202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B8ED33-4EE7-7B50-3C8D-2D43FCEE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C8F833A-02FB-E36B-45C9-0645070F68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7BDAEEC9-E6ED-C61A-85C7-C1E0B67B1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1492A7-053E-DE52-D433-9715A163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26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507" y="395289"/>
            <a:ext cx="7733329" cy="1189806"/>
          </a:xfrm>
        </p:spPr>
        <p:txBody>
          <a:bodyPr lIns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90507" y="1997132"/>
            <a:ext cx="2765356" cy="4465579"/>
          </a:xfrm>
        </p:spPr>
        <p:txBody>
          <a:bodyPr l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C1FBAB-005F-F0AD-1BEA-D659045F89F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815634" y="1997132"/>
            <a:ext cx="4808202" cy="4232218"/>
          </a:xfrm>
        </p:spPr>
        <p:txBody>
          <a:bodyPr lIns="9144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F0BDF-4C70-3A21-D896-DAC13562A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0509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735428F-DCEA-E8DB-1A53-7A9E8B6BD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08950FF-1512-B7DF-BED3-12DAB240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FED46019-50FE-56DC-07AE-3140B62D9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F8344F6F-7BFF-A0C1-6A5C-7C26859CE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351AD35-F328-430C-AC8C-9C2FCC751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4">
              <a:extLst>
                <a:ext uri="{FF2B5EF4-FFF2-40B4-BE49-F238E27FC236}">
                  <a16:creationId xmlns:a16="http://schemas.microsoft.com/office/drawing/2014/main" id="{26C9E2DF-5528-DC17-0E3E-5CAB02313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7">
              <a:extLst>
                <a:ext uri="{FF2B5EF4-FFF2-40B4-BE49-F238E27FC236}">
                  <a16:creationId xmlns:a16="http://schemas.microsoft.com/office/drawing/2014/main" id="{C6D0E3D9-FDBB-F24B-58B3-5D64BA3AD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7CEB91EF-B50A-86E9-6E90-5306CC452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59">
              <a:extLst>
                <a:ext uri="{FF2B5EF4-FFF2-40B4-BE49-F238E27FC236}">
                  <a16:creationId xmlns:a16="http://schemas.microsoft.com/office/drawing/2014/main" id="{9F658E30-2295-292A-732D-35D6A2A3A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46653527-5E94-B1BE-2530-38683A6E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5">
              <a:extLst>
                <a:ext uri="{FF2B5EF4-FFF2-40B4-BE49-F238E27FC236}">
                  <a16:creationId xmlns:a16="http://schemas.microsoft.com/office/drawing/2014/main" id="{746ECD9D-C4C1-ABBF-B385-62CE70917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F12FD0B4-D775-8778-B4AB-281288125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9060E759-708B-81DA-7D61-A5E4FD15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C1BC18FF-D435-8372-8D36-F0A2E2FF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7BE903D-C298-1952-7991-8E31C2AF2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607DCA6-6024-D362-9330-8AFFBBB8A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91" name="Line 63">
                <a:extLst>
                  <a:ext uri="{FF2B5EF4-FFF2-40B4-BE49-F238E27FC236}">
                    <a16:creationId xmlns:a16="http://schemas.microsoft.com/office/drawing/2014/main" id="{3B80B578-9153-AA37-CCF4-1C530CE74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Line 66">
                <a:extLst>
                  <a:ext uri="{FF2B5EF4-FFF2-40B4-BE49-F238E27FC236}">
                    <a16:creationId xmlns:a16="http://schemas.microsoft.com/office/drawing/2014/main" id="{70FF2BF6-5E2B-13B9-B292-51297D0F0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Line 67">
                <a:extLst>
                  <a:ext uri="{FF2B5EF4-FFF2-40B4-BE49-F238E27FC236}">
                    <a16:creationId xmlns:a16="http://schemas.microsoft.com/office/drawing/2014/main" id="{10EEC0DE-2FA0-2991-F09B-FDB7F90BC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Line 80">
                <a:extLst>
                  <a:ext uri="{FF2B5EF4-FFF2-40B4-BE49-F238E27FC236}">
                    <a16:creationId xmlns:a16="http://schemas.microsoft.com/office/drawing/2014/main" id="{FD5727E7-2D7B-1745-2AFE-EE92B123D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Line 83">
                <a:extLst>
                  <a:ext uri="{FF2B5EF4-FFF2-40B4-BE49-F238E27FC236}">
                    <a16:creationId xmlns:a16="http://schemas.microsoft.com/office/drawing/2014/main" id="{7E599577-4F0E-E46B-8F38-5DE84B9E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Line 86">
                <a:extLst>
                  <a:ext uri="{FF2B5EF4-FFF2-40B4-BE49-F238E27FC236}">
                    <a16:creationId xmlns:a16="http://schemas.microsoft.com/office/drawing/2014/main" id="{EBC3501F-ACA9-9716-54B2-308F761A3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Line 89">
                <a:extLst>
                  <a:ext uri="{FF2B5EF4-FFF2-40B4-BE49-F238E27FC236}">
                    <a16:creationId xmlns:a16="http://schemas.microsoft.com/office/drawing/2014/main" id="{8F837063-D92B-EA3A-1299-475B6632C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1A340BC-A6D3-539D-CB1E-965CF9C5D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7AC7CD44-8A4B-F8A7-C900-0DD35E0E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11D7F6C7-DB52-EF70-52AC-898829F0A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198FB818-8D72-83A8-92A1-DBF959851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3D0C3C81-7CE0-2D78-D02F-F9DCF0501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0C7ED120-F30B-14AB-5B2F-B022C8668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60788874-2352-19A7-D664-0106854D9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:a16="http://schemas.microsoft.com/office/drawing/2014/main" id="{88B03378-17C4-9F0A-14DE-B0D14C3A5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AF0D137B-1827-9F4C-03BB-6D7F26FF5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62">
              <a:extLst>
                <a:ext uri="{FF2B5EF4-FFF2-40B4-BE49-F238E27FC236}">
                  <a16:creationId xmlns:a16="http://schemas.microsoft.com/office/drawing/2014/main" id="{F0D58801-920F-64E9-DD6A-9E41DB9CE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5">
              <a:extLst>
                <a:ext uri="{FF2B5EF4-FFF2-40B4-BE49-F238E27FC236}">
                  <a16:creationId xmlns:a16="http://schemas.microsoft.com/office/drawing/2014/main" id="{1196BF7F-0B7D-24CC-1BF8-28DE94B28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79">
              <a:extLst>
                <a:ext uri="{FF2B5EF4-FFF2-40B4-BE49-F238E27FC236}">
                  <a16:creationId xmlns:a16="http://schemas.microsoft.com/office/drawing/2014/main" id="{0055D8F4-D194-4E40-FA91-94F7A1AE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CBF5427B-8B0F-8276-A243-4B27DA41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200EE055-2A12-AA92-46E4-2FA8D7BA3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:a16="http://schemas.microsoft.com/office/drawing/2014/main" id="{3C38B1EC-E4D2-BF06-976B-C14979A12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BCF6A29-31B0-2441-356B-86247D86D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114" name="Line 63">
                <a:extLst>
                  <a:ext uri="{FF2B5EF4-FFF2-40B4-BE49-F238E27FC236}">
                    <a16:creationId xmlns:a16="http://schemas.microsoft.com/office/drawing/2014/main" id="{6EB6905C-ACF6-9AF1-664F-5C0FED8A6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Line 66">
                <a:extLst>
                  <a:ext uri="{FF2B5EF4-FFF2-40B4-BE49-F238E27FC236}">
                    <a16:creationId xmlns:a16="http://schemas.microsoft.com/office/drawing/2014/main" id="{0E262CE0-BAF1-8146-35BB-AC059F729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Line 67">
                <a:extLst>
                  <a:ext uri="{FF2B5EF4-FFF2-40B4-BE49-F238E27FC236}">
                    <a16:creationId xmlns:a16="http://schemas.microsoft.com/office/drawing/2014/main" id="{191EBC3F-760E-86C1-8B21-A117912C6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Line 80">
                <a:extLst>
                  <a:ext uri="{FF2B5EF4-FFF2-40B4-BE49-F238E27FC236}">
                    <a16:creationId xmlns:a16="http://schemas.microsoft.com/office/drawing/2014/main" id="{53EAD6B4-1599-2782-D593-2D6148973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Line 83">
                <a:extLst>
                  <a:ext uri="{FF2B5EF4-FFF2-40B4-BE49-F238E27FC236}">
                    <a16:creationId xmlns:a16="http://schemas.microsoft.com/office/drawing/2014/main" id="{809484DC-53A9-6DF0-B3E7-61C4BBC6D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Line 86">
                <a:extLst>
                  <a:ext uri="{FF2B5EF4-FFF2-40B4-BE49-F238E27FC236}">
                    <a16:creationId xmlns:a16="http://schemas.microsoft.com/office/drawing/2014/main" id="{631B2D90-841F-130E-48D8-D77FD39A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Line 89">
                <a:extLst>
                  <a:ext uri="{FF2B5EF4-FFF2-40B4-BE49-F238E27FC236}">
                    <a16:creationId xmlns:a16="http://schemas.microsoft.com/office/drawing/2014/main" id="{54CE9CB3-DC61-CF9B-41AF-A855A9A7F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B2F52A-503B-3D02-DD9B-CD13E1192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EA1EAF5E-FFB3-BD50-2D80-15B1A519F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6D9679-CDB7-1A17-8236-8B08D90E8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611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45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>
            <a:extLst>
              <a:ext uri="{FF2B5EF4-FFF2-40B4-BE49-F238E27FC236}">
                <a16:creationId xmlns:a16="http://schemas.microsoft.com/office/drawing/2014/main" id="{08188DE9-5A5D-940E-A9B9-5CFB3A7C1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34A48A-4B33-4D5B-B419-07841EB5890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4" y="1997132"/>
            <a:ext cx="410543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4167E6-4D04-7A2D-23CD-96BBAF8B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C648438-1E2A-193E-BB18-7CBA2B492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4BF0ED-9E99-363F-C319-90444F339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5F4DA9D-3116-000E-0A7B-D7B93F324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98CFB27C-609E-49B0-CA37-A6CCB5E9DC5C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833938" y="1997075"/>
            <a:ext cx="6781268" cy="42322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26740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4943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89466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504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271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30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004688-7200-27A0-AED2-FDEA0C50E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62AE0E-CD08-E4A3-B4FB-58E3FB60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942343E8-72A7-5457-2C99-D033A36FF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1C19E638-91EB-75DC-9458-EA0229C04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6E02EB3D-A45E-B4B7-9E49-65E6921C6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ED0F2C-33C6-33F8-D25A-653073FA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C992DF-7C76-80E6-220E-5545B437E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532E4B2-6FAE-2363-8842-E08A265B0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D7AE19E9-E19F-29AF-639C-44EB5FB5E3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C6B75DA-401A-8C4D-421A-4A0230030C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83B7B7D8-FAE1-EF25-3177-C597CA2855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D8189C2B-39BF-F3AD-761F-3EC5A41393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9B3C11E0-E220-6347-106F-7361EEF4B7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79AAD932-DEE5-826A-1B8E-BF1B2B2BB3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A9BA9C23-F16A-423E-DB70-2BBBE58B0C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237FA726-DD02-A25D-C698-4FB16B377C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A0991B4B-EDB7-1AEE-679D-75A7958333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198D13E0-51CA-CC43-BFAD-752CD4E5ED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979DDC47-298E-AFD7-CE86-9F24018FCB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FDF6497C-C9D8-77C1-9EC1-AA3DC693FD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F94954A5-B504-9802-E8A3-D92A434B21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26CA4C70-E5AD-FFC4-4F64-9029A88E1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2F66C97-233E-069E-842E-FC7DD613F3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AA0F3696-6B0D-543A-4D40-8B145249CB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29D21825-8498-CADF-8EB5-D08C5C4348E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D1EBC7BA-66A7-56E5-19F7-65B9A2BE6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41A6EA28-930F-EBBA-43EE-6CB627294A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5297B34D-B81D-6350-4194-484D7EC282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DD7C599E-910F-8D88-3AA0-B24C9A79E1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E663B789-16D2-7968-1AB9-E036E4D4285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BE4D28C-9D5D-2CDF-4E98-5D046F140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D439ED-096C-BC38-ECCB-78B2B5178F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820AB2-DB7A-A79D-FAE4-35AC3D677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88E5C4B-5B7B-FDA4-A576-7854A9D159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E3C02BC9-4E4F-3743-8563-808D6A0B43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D0EF96EA-252F-062A-E566-42ABC6B903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8DCE928-965C-EA85-F5C1-24E19E4585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5B70EF0-D01D-E5DD-0234-6B93EE439E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CA0351E2-397A-7FC9-6BE5-A3018AAB2B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EE4DD70-FCD0-DFFE-52A6-0DE9BC233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466F87F-6F35-E28C-1556-6383A82F7F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D4FD8A8E-2B46-F940-BD0E-086FCF7666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7532BE26-5B7C-EE9E-4191-8A54CDBBD6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BFC8ECE6-D59A-9EE4-CB81-D6162F00D8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080BC2-EE72-5D70-6666-DEBC49165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93AA0A3-2A8A-2332-F348-F88D6E1F3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4355255-9D4E-147B-DA9E-4FFB14E7C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0C229BCD-A083-BC81-2151-41E4947E04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F138DCEE-5B8D-D5E5-54B6-6B0BA01F6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F00BD61F-0747-E748-6BFB-CB875F4942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07C45B1B-92EA-5E82-24D1-931DB8AF99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11B1265-0119-731D-E758-7C0BAFE4B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35056C9E-95B1-E743-9A73-5A39803B74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873B7450-9F65-5384-2976-127FD87757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3FE1A96-9FB8-DD4B-5EB8-26A91007B6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07C997E7-D2EC-2533-34E1-ADA752DD0A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CDFD69D0-D4F6-6990-4E0A-C6FEB0CE49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825CB36E-9726-A54C-5717-F6A428FED5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8184497-7251-D4E9-F39C-EE556E4B1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835D68A6-6C40-806B-C58A-25B22D6BC6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E36097E1-57E6-7188-7C0D-36C56EF55F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C1BAB2A-BA9C-8C5A-13B8-CE9C056AE6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4F8DCA4A-A0D6-514F-47BB-541F133C69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0BEDD737-7AD9-32AF-DA50-AE940D883A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361792E-BF11-44DD-3900-9EE92815F3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EF08723B-66BF-73AE-106A-58DBBBABFA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866A6C7D-739E-6ED2-8DC9-F62F969772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3CAE0274-E38E-54A4-13C4-FFD1A9DDC6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7561DEAF-B810-94D1-71BB-2116BFFFA7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3C31A5-9409-F839-90BA-3883DC532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742EC4-5A1C-631E-398C-F3C5A9C4A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2C0A335-0DBB-9CDA-7CB6-64689BB782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C21B6FD8-0F3F-70F9-2457-87BB8AAB793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44ACA065-23B9-0399-85C9-8821480A7D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360F78FE-550E-F182-27C9-8D0D0411F4D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2BEC42F-0A94-4DB3-9210-90D9BA7610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4639297D-A086-3111-DE35-3ADFC63EC5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57F373-E650-007D-EF3A-125835724B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AA1C2-3BC9-2CC2-246C-891EEAAAA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095730D-9E3D-CB3A-4FF1-D9B51A162A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FDC9A03-E7DE-3D3E-74F8-C2990A5082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3B430687-A11D-CFC5-B7C6-AF9A479146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F9EEDCBB-CCC4-61BB-3480-8D21A3D2F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038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51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402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089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9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1" r:id="rId16"/>
    <p:sldLayoutId id="2147483712" r:id="rId17"/>
    <p:sldLayoutId id="2147483713" r:id="rId18"/>
    <p:sldLayoutId id="2147483714" r:id="rId19"/>
    <p:sldLayoutId id="2147483717" r:id="rId20"/>
    <p:sldLayoutId id="2147483672" r:id="rId2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2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9757E9E-CCD5-49A5-A016-FC1831731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00" y="1079500"/>
            <a:ext cx="4636800" cy="213840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4800"/>
              <a:t>Bike store sales project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81FF6F-5DEF-409F-A063-795582723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3168" y="602681"/>
            <a:ext cx="3615648" cy="5932335"/>
            <a:chOff x="402434" y="602681"/>
            <a:chExt cx="3615648" cy="59323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A341EC-5CF3-4B87-BAC5-B44C2A265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710054" y="399231"/>
              <a:ext cx="317159" cy="932400"/>
              <a:chOff x="6376988" y="280988"/>
              <a:chExt cx="633413" cy="1862138"/>
            </a:xfrm>
          </p:grpSpPr>
          <p:sp>
            <p:nvSpPr>
              <p:cNvPr id="75" name="Freeform 68">
                <a:extLst>
                  <a:ext uri="{FF2B5EF4-FFF2-40B4-BE49-F238E27FC236}">
                    <a16:creationId xmlns:a16="http://schemas.microsoft.com/office/drawing/2014/main" id="{395C89A6-4089-43C1-88F7-C89EAAB5A0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69">
                <a:extLst>
                  <a:ext uri="{FF2B5EF4-FFF2-40B4-BE49-F238E27FC236}">
                    <a16:creationId xmlns:a16="http://schemas.microsoft.com/office/drawing/2014/main" id="{B6C04A07-DB49-4407-A323-BFFAAAAA40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Line 70">
                <a:extLst>
                  <a:ext uri="{FF2B5EF4-FFF2-40B4-BE49-F238E27FC236}">
                    <a16:creationId xmlns:a16="http://schemas.microsoft.com/office/drawing/2014/main" id="{59A51CDF-9F3E-4400-A6E3-AF309DF9C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E04776-E965-42A8-AB14-90BD8B646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333586" y="839438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71644CC-C24B-48BC-8EE3-D72786B68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1732866" y="390058"/>
              <a:ext cx="1785984" cy="2211229"/>
              <a:chOff x="3125006" y="3171595"/>
              <a:chExt cx="1785984" cy="2211229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ADDDB28D-DEEE-460F-98F5-0E2EC1F5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1397A7CF-F6A8-48D5-98AF-B68FC71E0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F863A81-6184-41EB-94AF-C6096CD64A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30">
                  <a:extLst>
                    <a:ext uri="{FF2B5EF4-FFF2-40B4-BE49-F238E27FC236}">
                      <a16:creationId xmlns:a16="http://schemas.microsoft.com/office/drawing/2014/main" id="{EF436F3D-9653-4DF8-832B-580539C563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30">
                  <a:extLst>
                    <a:ext uri="{FF2B5EF4-FFF2-40B4-BE49-F238E27FC236}">
                      <a16:creationId xmlns:a16="http://schemas.microsoft.com/office/drawing/2014/main" id="{0154A205-573A-4A5C-A3DF-B4DC24A2FF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2543A46-110B-4E4B-92BD-F8B8E21CD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45471145-1F29-4FC3-8B75-277BD8E2281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79DA4A81-8892-4F1C-9311-7AEAE2C8D5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4C401AA-847D-4D5A-9199-3B368AD88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0000" y="2480400"/>
              <a:ext cx="2457450" cy="3838575"/>
              <a:chOff x="587376" y="280988"/>
              <a:chExt cx="2457450" cy="3838575"/>
            </a:xfrm>
          </p:grpSpPr>
          <p:sp>
            <p:nvSpPr>
              <p:cNvPr id="45" name="Freeform 64">
                <a:extLst>
                  <a:ext uri="{FF2B5EF4-FFF2-40B4-BE49-F238E27FC236}">
                    <a16:creationId xmlns:a16="http://schemas.microsoft.com/office/drawing/2014/main" id="{BCD66427-9375-44C7-B176-87D1E5D90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1">
                <a:extLst>
                  <a:ext uri="{FF2B5EF4-FFF2-40B4-BE49-F238E27FC236}">
                    <a16:creationId xmlns:a16="http://schemas.microsoft.com/office/drawing/2014/main" id="{DBDB153C-43F9-4C36-8330-E06BE08B3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61">
                <a:extLst>
                  <a:ext uri="{FF2B5EF4-FFF2-40B4-BE49-F238E27FC236}">
                    <a16:creationId xmlns:a16="http://schemas.microsoft.com/office/drawing/2014/main" id="{DBD793DD-531D-4E1E-B992-5E5891F60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78">
                <a:extLst>
                  <a:ext uri="{FF2B5EF4-FFF2-40B4-BE49-F238E27FC236}">
                    <a16:creationId xmlns:a16="http://schemas.microsoft.com/office/drawing/2014/main" id="{CEFB136B-DC35-4F4A-83C4-01135B4EF8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9FB85D2A-279F-4702-B280-612D11B547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87">
                <a:extLst>
                  <a:ext uri="{FF2B5EF4-FFF2-40B4-BE49-F238E27FC236}">
                    <a16:creationId xmlns:a16="http://schemas.microsoft.com/office/drawing/2014/main" id="{63C22ADC-4205-46D4-93EB-954980513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60">
                <a:extLst>
                  <a:ext uri="{FF2B5EF4-FFF2-40B4-BE49-F238E27FC236}">
                    <a16:creationId xmlns:a16="http://schemas.microsoft.com/office/drawing/2014/main" id="{B2FA1D0B-0861-4557-88CC-99D3B909F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59">
                <a:extLst>
                  <a:ext uri="{FF2B5EF4-FFF2-40B4-BE49-F238E27FC236}">
                    <a16:creationId xmlns:a16="http://schemas.microsoft.com/office/drawing/2014/main" id="{4D751BD9-53BA-45A5-81A1-AACC0A176C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62">
                <a:extLst>
                  <a:ext uri="{FF2B5EF4-FFF2-40B4-BE49-F238E27FC236}">
                    <a16:creationId xmlns:a16="http://schemas.microsoft.com/office/drawing/2014/main" id="{1FDA24E2-9B8A-4508-833C-3E2C2894C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65">
                <a:extLst>
                  <a:ext uri="{FF2B5EF4-FFF2-40B4-BE49-F238E27FC236}">
                    <a16:creationId xmlns:a16="http://schemas.microsoft.com/office/drawing/2014/main" id="{D2CCA503-DC38-4E11-B299-7DB76F5FAB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9">
                <a:extLst>
                  <a:ext uri="{FF2B5EF4-FFF2-40B4-BE49-F238E27FC236}">
                    <a16:creationId xmlns:a16="http://schemas.microsoft.com/office/drawing/2014/main" id="{D21F0F68-198F-481C-9DF7-93EB338D67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2">
                <a:extLst>
                  <a:ext uri="{FF2B5EF4-FFF2-40B4-BE49-F238E27FC236}">
                    <a16:creationId xmlns:a16="http://schemas.microsoft.com/office/drawing/2014/main" id="{A0B2B8C2-FDD5-497A-9CFD-2981549022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85">
                <a:extLst>
                  <a:ext uri="{FF2B5EF4-FFF2-40B4-BE49-F238E27FC236}">
                    <a16:creationId xmlns:a16="http://schemas.microsoft.com/office/drawing/2014/main" id="{C9A20254-ABE1-475B-9CA8-97E7369F4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88">
                <a:extLst>
                  <a:ext uri="{FF2B5EF4-FFF2-40B4-BE49-F238E27FC236}">
                    <a16:creationId xmlns:a16="http://schemas.microsoft.com/office/drawing/2014/main" id="{23E12738-13DA-4FBC-9E2B-569CE1605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A8F1C84D-36A7-432E-8525-755B1F33F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60" name="Line 63">
                  <a:extLst>
                    <a:ext uri="{FF2B5EF4-FFF2-40B4-BE49-F238E27FC236}">
                      <a16:creationId xmlns:a16="http://schemas.microsoft.com/office/drawing/2014/main" id="{D43B981D-1875-4E2D-B4B5-431D2CE842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66">
                  <a:extLst>
                    <a:ext uri="{FF2B5EF4-FFF2-40B4-BE49-F238E27FC236}">
                      <a16:creationId xmlns:a16="http://schemas.microsoft.com/office/drawing/2014/main" id="{07489979-9C7D-4844-B0BB-74A5CDBCDA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67">
                  <a:extLst>
                    <a:ext uri="{FF2B5EF4-FFF2-40B4-BE49-F238E27FC236}">
                      <a16:creationId xmlns:a16="http://schemas.microsoft.com/office/drawing/2014/main" id="{A778F9B4-BB14-484F-A573-172579C39CF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80">
                  <a:extLst>
                    <a:ext uri="{FF2B5EF4-FFF2-40B4-BE49-F238E27FC236}">
                      <a16:creationId xmlns:a16="http://schemas.microsoft.com/office/drawing/2014/main" id="{26AC9EC4-C293-47D1-AA7B-DE4475793A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Line 83">
                  <a:extLst>
                    <a:ext uri="{FF2B5EF4-FFF2-40B4-BE49-F238E27FC236}">
                      <a16:creationId xmlns:a16="http://schemas.microsoft.com/office/drawing/2014/main" id="{BACE1CFF-F0A6-4D1D-AC73-0D9D9A5971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Line 86">
                  <a:extLst>
                    <a:ext uri="{FF2B5EF4-FFF2-40B4-BE49-F238E27FC236}">
                      <a16:creationId xmlns:a16="http://schemas.microsoft.com/office/drawing/2014/main" id="{20D155F1-00FF-4612-BB74-15FEDECA9C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Line 89">
                  <a:extLst>
                    <a:ext uri="{FF2B5EF4-FFF2-40B4-BE49-F238E27FC236}">
                      <a16:creationId xmlns:a16="http://schemas.microsoft.com/office/drawing/2014/main" id="{C076FA74-5BAE-496C-8F4F-3F5B4F290E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AC60A04-8CF1-45F0-A385-1EBAD71D7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742320" y="5778888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1600F8-1DCA-4819-8C06-BAA0C569A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305927" y="2362458"/>
              <a:ext cx="641183" cy="1069728"/>
              <a:chOff x="6484112" y="2967038"/>
              <a:chExt cx="641183" cy="1069728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9AA2C22-184F-48CD-AE38-7835B029D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42" name="Freeform 68">
                  <a:extLst>
                    <a:ext uri="{FF2B5EF4-FFF2-40B4-BE49-F238E27FC236}">
                      <a16:creationId xmlns:a16="http://schemas.microsoft.com/office/drawing/2014/main" id="{2BE92945-1DB1-4026-BFF0-E56E756FC2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69">
                  <a:extLst>
                    <a:ext uri="{FF2B5EF4-FFF2-40B4-BE49-F238E27FC236}">
                      <a16:creationId xmlns:a16="http://schemas.microsoft.com/office/drawing/2014/main" id="{D969EC21-F259-4572-8C92-93CBAFD9CF9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Line 70">
                  <a:extLst>
                    <a:ext uri="{FF2B5EF4-FFF2-40B4-BE49-F238E27FC236}">
                      <a16:creationId xmlns:a16="http://schemas.microsoft.com/office/drawing/2014/main" id="{ADE098B8-3E34-4B77-9834-950B20E8CE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838B054-D982-4E4A-810E-B5916C8BB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39" name="Freeform 68">
                  <a:extLst>
                    <a:ext uri="{FF2B5EF4-FFF2-40B4-BE49-F238E27FC236}">
                      <a16:creationId xmlns:a16="http://schemas.microsoft.com/office/drawing/2014/main" id="{120EE44F-3465-4168-9CC6-960CDC23DC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69">
                  <a:extLst>
                    <a:ext uri="{FF2B5EF4-FFF2-40B4-BE49-F238E27FC236}">
                      <a16:creationId xmlns:a16="http://schemas.microsoft.com/office/drawing/2014/main" id="{1F16E21E-6FF7-4D92-B5AB-F1B210E8D4F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Line 70">
                  <a:extLst>
                    <a:ext uri="{FF2B5EF4-FFF2-40B4-BE49-F238E27FC236}">
                      <a16:creationId xmlns:a16="http://schemas.microsoft.com/office/drawing/2014/main" id="{E6D26AF0-8B26-4B76-B520-39507E6418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6550D95-D676-4064-9B82-6BE952009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384669" y="4915016"/>
              <a:ext cx="633413" cy="1620000"/>
              <a:chOff x="3384669" y="4915016"/>
              <a:chExt cx="633413" cy="162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3F10329-29C7-42E4-BA22-CD1201CEF7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>
                <a:off x="3384669" y="4946104"/>
                <a:ext cx="633413" cy="1419225"/>
                <a:chOff x="5959192" y="333389"/>
                <a:chExt cx="633413" cy="1419225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39A5C44A-06A4-43BE-A666-08E17199C8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4FFD648A-4214-47DB-B980-6A315E2655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4" name="Line 70">
                <a:extLst>
                  <a:ext uri="{FF2B5EF4-FFF2-40B4-BE49-F238E27FC236}">
                    <a16:creationId xmlns:a16="http://schemas.microsoft.com/office/drawing/2014/main" id="{C810BE59-2768-4B0E-A3FD-A6784A2C8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8900000" flipV="1">
                <a:off x="3774042" y="4915016"/>
                <a:ext cx="0" cy="16200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1652DC8-2B9B-409D-8B87-E8D97CBF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40013" y="1046180"/>
              <a:ext cx="903599" cy="2160000"/>
              <a:chOff x="9057947" y="3423463"/>
              <a:chExt cx="903599" cy="2160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03350CC-3DBE-4071-8279-74DBDD4F9D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9057947" y="3432856"/>
                <a:ext cx="903599" cy="1872461"/>
                <a:chOff x="10538626" y="3165838"/>
                <a:chExt cx="936000" cy="1939601"/>
              </a:xfrm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38432FD0-1F86-419C-BE0D-605DEBE105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10538626" y="3183996"/>
                  <a:ext cx="453600" cy="1920288"/>
                </a:xfrm>
                <a:custGeom>
                  <a:avLst/>
                  <a:gdLst>
                    <a:gd name="connsiteX0" fmla="*/ 453600 w 453600"/>
                    <a:gd name="connsiteY0" fmla="*/ 0 h 1920288"/>
                    <a:gd name="connsiteX1" fmla="*/ 453600 w 453600"/>
                    <a:gd name="connsiteY1" fmla="*/ 1920288 h 1920288"/>
                    <a:gd name="connsiteX2" fmla="*/ 384059 w 453600"/>
                    <a:gd name="connsiteY2" fmla="*/ 1914152 h 1920288"/>
                    <a:gd name="connsiteX3" fmla="*/ 9354 w 453600"/>
                    <a:gd name="connsiteY3" fmla="*/ 1548700 h 1920288"/>
                    <a:gd name="connsiteX4" fmla="*/ 0 w 453600"/>
                    <a:gd name="connsiteY4" fmla="*/ 1455902 h 1920288"/>
                    <a:gd name="connsiteX5" fmla="*/ 146 w 453600"/>
                    <a:gd name="connsiteY5" fmla="*/ 1451885 h 1920288"/>
                    <a:gd name="connsiteX6" fmla="*/ 145 w 453600"/>
                    <a:gd name="connsiteY6" fmla="*/ 1451885 h 1920288"/>
                    <a:gd name="connsiteX7" fmla="*/ 7358 w 453600"/>
                    <a:gd name="connsiteY7" fmla="*/ 1253678 h 1920288"/>
                    <a:gd name="connsiteX8" fmla="*/ 424671 w 453600"/>
                    <a:gd name="connsiteY8" fmla="*/ 36480 h 1920288"/>
                    <a:gd name="connsiteX9" fmla="*/ 453600 w 453600"/>
                    <a:gd name="connsiteY9" fmla="*/ 0 h 1920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3600" h="1920288">
                      <a:moveTo>
                        <a:pt x="453600" y="0"/>
                      </a:moveTo>
                      <a:lnTo>
                        <a:pt x="453600" y="1920288"/>
                      </a:lnTo>
                      <a:lnTo>
                        <a:pt x="384059" y="1914152"/>
                      </a:lnTo>
                      <a:cubicBezTo>
                        <a:pt x="196308" y="1880615"/>
                        <a:pt x="47443" y="1734834"/>
                        <a:pt x="9354" y="1548700"/>
                      </a:cubicBezTo>
                      <a:lnTo>
                        <a:pt x="0" y="1455902"/>
                      </a:lnTo>
                      <a:lnTo>
                        <a:pt x="146" y="1451885"/>
                      </a:lnTo>
                      <a:lnTo>
                        <a:pt x="145" y="1451885"/>
                      </a:lnTo>
                      <a:lnTo>
                        <a:pt x="7358" y="1253678"/>
                      </a:lnTo>
                      <a:cubicBezTo>
                        <a:pt x="42019" y="780132"/>
                        <a:pt x="195015" y="355125"/>
                        <a:pt x="424671" y="36480"/>
                      </a:cubicBezTo>
                      <a:lnTo>
                        <a:pt x="45360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8F4BCABC-4173-4006-9B50-22E0BE31D9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10992226" y="3165838"/>
                  <a:ext cx="482400" cy="1939601"/>
                </a:xfrm>
                <a:custGeom>
                  <a:avLst/>
                  <a:gdLst>
                    <a:gd name="connsiteX0" fmla="*/ 14399 w 482400"/>
                    <a:gd name="connsiteY0" fmla="*/ 0 h 1939601"/>
                    <a:gd name="connsiteX1" fmla="*/ 14399 w 482400"/>
                    <a:gd name="connsiteY1" fmla="*/ 689615 h 1939601"/>
                    <a:gd name="connsiteX2" fmla="*/ 14400 w 482400"/>
                    <a:gd name="connsiteY2" fmla="*/ 689615 h 1939601"/>
                    <a:gd name="connsiteX3" fmla="*/ 14401 w 482400"/>
                    <a:gd name="connsiteY3" fmla="*/ 689615 h 1939601"/>
                    <a:gd name="connsiteX4" fmla="*/ 14401 w 482400"/>
                    <a:gd name="connsiteY4" fmla="*/ 0 h 1939601"/>
                    <a:gd name="connsiteX5" fmla="*/ 57729 w 482400"/>
                    <a:gd name="connsiteY5" fmla="*/ 54638 h 1939601"/>
                    <a:gd name="connsiteX6" fmla="*/ 475042 w 482400"/>
                    <a:gd name="connsiteY6" fmla="*/ 1271836 h 1939601"/>
                    <a:gd name="connsiteX7" fmla="*/ 482255 w 482400"/>
                    <a:gd name="connsiteY7" fmla="*/ 1470043 h 1939601"/>
                    <a:gd name="connsiteX8" fmla="*/ 482254 w 482400"/>
                    <a:gd name="connsiteY8" fmla="*/ 1470043 h 1939601"/>
                    <a:gd name="connsiteX9" fmla="*/ 482400 w 482400"/>
                    <a:gd name="connsiteY9" fmla="*/ 1474060 h 1939601"/>
                    <a:gd name="connsiteX10" fmla="*/ 473046 w 482400"/>
                    <a:gd name="connsiteY10" fmla="*/ 1566858 h 1939601"/>
                    <a:gd name="connsiteX11" fmla="*/ 15706 w 482400"/>
                    <a:gd name="connsiteY11" fmla="*/ 1939601 h 1939601"/>
                    <a:gd name="connsiteX12" fmla="*/ 14400 w 482400"/>
                    <a:gd name="connsiteY12" fmla="*/ 1939469 h 1939601"/>
                    <a:gd name="connsiteX13" fmla="*/ 13094 w 482400"/>
                    <a:gd name="connsiteY13" fmla="*/ 1939601 h 1939601"/>
                    <a:gd name="connsiteX14" fmla="*/ 0 w 482400"/>
                    <a:gd name="connsiteY14" fmla="*/ 1938446 h 1939601"/>
                    <a:gd name="connsiteX15" fmla="*/ 0 w 482400"/>
                    <a:gd name="connsiteY15" fmla="*/ 18158 h 1939601"/>
                    <a:gd name="connsiteX16" fmla="*/ 14399 w 482400"/>
                    <a:gd name="connsiteY16" fmla="*/ 0 h 1939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82400" h="1939601">
                      <a:moveTo>
                        <a:pt x="14399" y="0"/>
                      </a:moveTo>
                      <a:lnTo>
                        <a:pt x="14399" y="689615"/>
                      </a:lnTo>
                      <a:lnTo>
                        <a:pt x="14400" y="689615"/>
                      </a:lnTo>
                      <a:lnTo>
                        <a:pt x="14401" y="689615"/>
                      </a:lnTo>
                      <a:lnTo>
                        <a:pt x="14401" y="0"/>
                      </a:lnTo>
                      <a:lnTo>
                        <a:pt x="57729" y="54638"/>
                      </a:lnTo>
                      <a:cubicBezTo>
                        <a:pt x="287385" y="373283"/>
                        <a:pt x="440381" y="798290"/>
                        <a:pt x="475042" y="1271836"/>
                      </a:cubicBezTo>
                      <a:lnTo>
                        <a:pt x="482255" y="1470043"/>
                      </a:lnTo>
                      <a:lnTo>
                        <a:pt x="482254" y="1470043"/>
                      </a:lnTo>
                      <a:lnTo>
                        <a:pt x="482400" y="1474060"/>
                      </a:lnTo>
                      <a:lnTo>
                        <a:pt x="473046" y="1566858"/>
                      </a:lnTo>
                      <a:cubicBezTo>
                        <a:pt x="429516" y="1779582"/>
                        <a:pt x="241298" y="1939601"/>
                        <a:pt x="15706" y="1939601"/>
                      </a:cubicBezTo>
                      <a:lnTo>
                        <a:pt x="14400" y="1939469"/>
                      </a:lnTo>
                      <a:lnTo>
                        <a:pt x="13094" y="1939601"/>
                      </a:lnTo>
                      <a:lnTo>
                        <a:pt x="0" y="1938446"/>
                      </a:lnTo>
                      <a:lnTo>
                        <a:pt x="0" y="18158"/>
                      </a:lnTo>
                      <a:lnTo>
                        <a:pt x="1439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E6DD52D-5C11-4364-A277-0BC6C05CAC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9210264" y="3423463"/>
                <a:ext cx="597126" cy="2160000"/>
                <a:chOff x="9210264" y="3423463"/>
                <a:chExt cx="597126" cy="2160000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A2C9CE77-5338-4C9B-BCB7-1D6A7A2C726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9508827" y="3423463"/>
                  <a:ext cx="0" cy="216000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Rectangle 5">
                  <a:extLst>
                    <a:ext uri="{FF2B5EF4-FFF2-40B4-BE49-F238E27FC236}">
                      <a16:creationId xmlns:a16="http://schemas.microsoft.com/office/drawing/2014/main" id="{DD8C86C1-51BA-4CB2-918E-99A73E2EC3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>
                  <a:off x="9210264" y="4162845"/>
                  <a:ext cx="597126" cy="597126"/>
                </a:xfrm>
                <a:custGeom>
                  <a:avLst/>
                  <a:gdLst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0 w 1239398"/>
                    <a:gd name="connsiteY4" fmla="*/ 0 h 1239398"/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91440 w 1239398"/>
                    <a:gd name="connsiteY4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  <a:gd name="connsiteX3" fmla="*/ 91440 w 1239398"/>
                    <a:gd name="connsiteY3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9398" h="1239398">
                      <a:moveTo>
                        <a:pt x="1239398" y="0"/>
                      </a:moveTo>
                      <a:lnTo>
                        <a:pt x="1239398" y="1239398"/>
                      </a:lnTo>
                      <a:lnTo>
                        <a:pt x="0" y="1239398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5">
                  <a:extLst>
                    <a:ext uri="{FF2B5EF4-FFF2-40B4-BE49-F238E27FC236}">
                      <a16:creationId xmlns:a16="http://schemas.microsoft.com/office/drawing/2014/main" id="{713D5C9F-7DFE-4DDD-A89E-55BCBDFEC0D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>
                  <a:off x="9297710" y="3747070"/>
                  <a:ext cx="422234" cy="422234"/>
                </a:xfrm>
                <a:custGeom>
                  <a:avLst/>
                  <a:gdLst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0 w 1239398"/>
                    <a:gd name="connsiteY4" fmla="*/ 0 h 1239398"/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91440 w 1239398"/>
                    <a:gd name="connsiteY4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  <a:gd name="connsiteX3" fmla="*/ 91440 w 1239398"/>
                    <a:gd name="connsiteY3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9398" h="1239398">
                      <a:moveTo>
                        <a:pt x="1239398" y="0"/>
                      </a:moveTo>
                      <a:lnTo>
                        <a:pt x="1239398" y="1239398"/>
                      </a:lnTo>
                      <a:lnTo>
                        <a:pt x="0" y="1239398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56ACE5F-BE95-4218-ADF7-6F1DEF6A9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01DF50F-B47F-405F-BDF3-73DAC01BB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73184" y="602681"/>
            <a:ext cx="3615648" cy="5932335"/>
            <a:chOff x="402434" y="602681"/>
            <a:chExt cx="3615648" cy="593233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457533F-CAD7-46C2-9CB3-8505B2DFA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710054" y="399231"/>
              <a:ext cx="317159" cy="932400"/>
              <a:chOff x="6376988" y="280988"/>
              <a:chExt cx="633413" cy="1862138"/>
            </a:xfrm>
          </p:grpSpPr>
          <p:sp>
            <p:nvSpPr>
              <p:cNvPr id="139" name="Freeform 68">
                <a:extLst>
                  <a:ext uri="{FF2B5EF4-FFF2-40B4-BE49-F238E27FC236}">
                    <a16:creationId xmlns:a16="http://schemas.microsoft.com/office/drawing/2014/main" id="{66E9686F-CED0-475E-A28A-D8CDBCCDD1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69">
                <a:extLst>
                  <a:ext uri="{FF2B5EF4-FFF2-40B4-BE49-F238E27FC236}">
                    <a16:creationId xmlns:a16="http://schemas.microsoft.com/office/drawing/2014/main" id="{254AFE2B-C030-4DF5-B113-1A9ECB6A6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70">
                <a:extLst>
                  <a:ext uri="{FF2B5EF4-FFF2-40B4-BE49-F238E27FC236}">
                    <a16:creationId xmlns:a16="http://schemas.microsoft.com/office/drawing/2014/main" id="{02E0618D-FC2B-49B2-B15F-0EA6139909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BC4DEAB-C1FD-4FA7-9417-3E053D540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333586" y="839438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7615B8B-540B-420B-87F1-5F51415E7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1732866" y="390058"/>
              <a:ext cx="1785984" cy="2211229"/>
              <a:chOff x="3125006" y="3171595"/>
              <a:chExt cx="1785984" cy="2211229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82E16796-0833-4B54-AED9-A3611C9BD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F1E2155D-D771-4139-BC04-B5F026AEBB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746D84B4-B9EF-417C-A565-F9B86978EC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30">
                  <a:extLst>
                    <a:ext uri="{FF2B5EF4-FFF2-40B4-BE49-F238E27FC236}">
                      <a16:creationId xmlns:a16="http://schemas.microsoft.com/office/drawing/2014/main" id="{66FFC568-D3F5-4FA6-B28A-516DE623F5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30">
                  <a:extLst>
                    <a:ext uri="{FF2B5EF4-FFF2-40B4-BE49-F238E27FC236}">
                      <a16:creationId xmlns:a16="http://schemas.microsoft.com/office/drawing/2014/main" id="{2C3FB912-25F7-4822-B327-DA1E9B335B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4FC8FB21-D7E1-4978-AD20-5E68B4C58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51BBD3DF-C644-4E9C-A11C-B6336B8890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0B53158D-9F0C-4064-B804-2C1F8AEBEA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9D93B3C-5026-425E-9179-CBB944A90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0000" y="2480400"/>
              <a:ext cx="2457450" cy="3838575"/>
              <a:chOff x="587376" y="280988"/>
              <a:chExt cx="2457450" cy="3838575"/>
            </a:xfrm>
          </p:grpSpPr>
          <p:sp>
            <p:nvSpPr>
              <p:cNvPr id="109" name="Freeform 64">
                <a:extLst>
                  <a:ext uri="{FF2B5EF4-FFF2-40B4-BE49-F238E27FC236}">
                    <a16:creationId xmlns:a16="http://schemas.microsoft.com/office/drawing/2014/main" id="{5C84A49A-BD66-4BEA-A06B-2FA89468BB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81">
                <a:extLst>
                  <a:ext uri="{FF2B5EF4-FFF2-40B4-BE49-F238E27FC236}">
                    <a16:creationId xmlns:a16="http://schemas.microsoft.com/office/drawing/2014/main" id="{EB8895A6-E32C-4B09-B9E0-314C000A28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61">
                <a:extLst>
                  <a:ext uri="{FF2B5EF4-FFF2-40B4-BE49-F238E27FC236}">
                    <a16:creationId xmlns:a16="http://schemas.microsoft.com/office/drawing/2014/main" id="{6ABA4FEE-5223-4565-9B11-5E7CD1323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78">
                <a:extLst>
                  <a:ext uri="{FF2B5EF4-FFF2-40B4-BE49-F238E27FC236}">
                    <a16:creationId xmlns:a16="http://schemas.microsoft.com/office/drawing/2014/main" id="{38C78FAF-A05E-4962-8571-B6C83FB4EF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84">
                <a:extLst>
                  <a:ext uri="{FF2B5EF4-FFF2-40B4-BE49-F238E27FC236}">
                    <a16:creationId xmlns:a16="http://schemas.microsoft.com/office/drawing/2014/main" id="{B94F41EA-CB57-4E1D-9C7F-6E482F0EB6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87">
                <a:extLst>
                  <a:ext uri="{FF2B5EF4-FFF2-40B4-BE49-F238E27FC236}">
                    <a16:creationId xmlns:a16="http://schemas.microsoft.com/office/drawing/2014/main" id="{36E5C22C-6491-4028-8C8F-2BBA91B69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60">
                <a:extLst>
                  <a:ext uri="{FF2B5EF4-FFF2-40B4-BE49-F238E27FC236}">
                    <a16:creationId xmlns:a16="http://schemas.microsoft.com/office/drawing/2014/main" id="{C68EAD32-DAD2-4E24-A17D-9EF57C0FA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59">
                <a:extLst>
                  <a:ext uri="{FF2B5EF4-FFF2-40B4-BE49-F238E27FC236}">
                    <a16:creationId xmlns:a16="http://schemas.microsoft.com/office/drawing/2014/main" id="{0C6E1ABE-BB08-4327-9CDD-11A5D0130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62">
                <a:extLst>
                  <a:ext uri="{FF2B5EF4-FFF2-40B4-BE49-F238E27FC236}">
                    <a16:creationId xmlns:a16="http://schemas.microsoft.com/office/drawing/2014/main" id="{88D096DA-BFC9-44D7-8441-490FA2D404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65">
                <a:extLst>
                  <a:ext uri="{FF2B5EF4-FFF2-40B4-BE49-F238E27FC236}">
                    <a16:creationId xmlns:a16="http://schemas.microsoft.com/office/drawing/2014/main" id="{152CB9CF-F70A-46B0-AB37-7922D326BD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79">
                <a:extLst>
                  <a:ext uri="{FF2B5EF4-FFF2-40B4-BE49-F238E27FC236}">
                    <a16:creationId xmlns:a16="http://schemas.microsoft.com/office/drawing/2014/main" id="{28240976-82E5-4A37-8E2B-A07CCFD13D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82">
                <a:extLst>
                  <a:ext uri="{FF2B5EF4-FFF2-40B4-BE49-F238E27FC236}">
                    <a16:creationId xmlns:a16="http://schemas.microsoft.com/office/drawing/2014/main" id="{0C25B6B7-4317-4482-A474-2830FA6E5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85">
                <a:extLst>
                  <a:ext uri="{FF2B5EF4-FFF2-40B4-BE49-F238E27FC236}">
                    <a16:creationId xmlns:a16="http://schemas.microsoft.com/office/drawing/2014/main" id="{5C0EDF04-E84E-457D-A5F9-7746545AB2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88">
                <a:extLst>
                  <a:ext uri="{FF2B5EF4-FFF2-40B4-BE49-F238E27FC236}">
                    <a16:creationId xmlns:a16="http://schemas.microsoft.com/office/drawing/2014/main" id="{566313AB-A9AB-4B84-8C23-50E725917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2F31BFB5-317D-4135-930A-240F7A56E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124" name="Line 63">
                  <a:extLst>
                    <a:ext uri="{FF2B5EF4-FFF2-40B4-BE49-F238E27FC236}">
                      <a16:creationId xmlns:a16="http://schemas.microsoft.com/office/drawing/2014/main" id="{9102C0AC-7FF7-4F4B-B7C1-C8CE4846A1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Line 66">
                  <a:extLst>
                    <a:ext uri="{FF2B5EF4-FFF2-40B4-BE49-F238E27FC236}">
                      <a16:creationId xmlns:a16="http://schemas.microsoft.com/office/drawing/2014/main" id="{64BAC77C-E14F-4FA8-9D0A-55B646EEA4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Line 67">
                  <a:extLst>
                    <a:ext uri="{FF2B5EF4-FFF2-40B4-BE49-F238E27FC236}">
                      <a16:creationId xmlns:a16="http://schemas.microsoft.com/office/drawing/2014/main" id="{0B88DC73-9AC3-42F8-8C9E-94EE9B61AE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Line 80">
                  <a:extLst>
                    <a:ext uri="{FF2B5EF4-FFF2-40B4-BE49-F238E27FC236}">
                      <a16:creationId xmlns:a16="http://schemas.microsoft.com/office/drawing/2014/main" id="{26BBA2D9-E4D0-424E-9825-61A9B3C0A3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Line 83">
                  <a:extLst>
                    <a:ext uri="{FF2B5EF4-FFF2-40B4-BE49-F238E27FC236}">
                      <a16:creationId xmlns:a16="http://schemas.microsoft.com/office/drawing/2014/main" id="{F6D4FA39-E0CC-4991-83D0-606E03CF1D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Line 86">
                  <a:extLst>
                    <a:ext uri="{FF2B5EF4-FFF2-40B4-BE49-F238E27FC236}">
                      <a16:creationId xmlns:a16="http://schemas.microsoft.com/office/drawing/2014/main" id="{3819BE2B-7D47-443C-B1DF-2EA57679D1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Line 89">
                  <a:extLst>
                    <a:ext uri="{FF2B5EF4-FFF2-40B4-BE49-F238E27FC236}">
                      <a16:creationId xmlns:a16="http://schemas.microsoft.com/office/drawing/2014/main" id="{86B1E78E-D338-4BAE-9FB1-1A9118AD3D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EC68A1A-796C-4F5F-8F41-01247292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742320" y="5778888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72E52F1-29AD-47C2-904E-60B72D4A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305927" y="2362458"/>
              <a:ext cx="641183" cy="1069728"/>
              <a:chOff x="6484112" y="2967038"/>
              <a:chExt cx="641183" cy="1069728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3F829B9-B86F-47B0-A187-2202CCB861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06" name="Freeform 68">
                  <a:extLst>
                    <a:ext uri="{FF2B5EF4-FFF2-40B4-BE49-F238E27FC236}">
                      <a16:creationId xmlns:a16="http://schemas.microsoft.com/office/drawing/2014/main" id="{ED1B3641-1CFF-46F3-873A-3B6AA5D79E5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Freeform 69">
                  <a:extLst>
                    <a:ext uri="{FF2B5EF4-FFF2-40B4-BE49-F238E27FC236}">
                      <a16:creationId xmlns:a16="http://schemas.microsoft.com/office/drawing/2014/main" id="{2C8E8742-B905-4C81-9553-19C64E8F3F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Line 70">
                  <a:extLst>
                    <a:ext uri="{FF2B5EF4-FFF2-40B4-BE49-F238E27FC236}">
                      <a16:creationId xmlns:a16="http://schemas.microsoft.com/office/drawing/2014/main" id="{E10BE229-40F6-4A15-9282-BD78053FB5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543B3E07-5E30-43C1-9169-90E713C272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03" name="Freeform 68">
                  <a:extLst>
                    <a:ext uri="{FF2B5EF4-FFF2-40B4-BE49-F238E27FC236}">
                      <a16:creationId xmlns:a16="http://schemas.microsoft.com/office/drawing/2014/main" id="{03FCAAE2-5982-4748-8355-1245B74523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69">
                  <a:extLst>
                    <a:ext uri="{FF2B5EF4-FFF2-40B4-BE49-F238E27FC236}">
                      <a16:creationId xmlns:a16="http://schemas.microsoft.com/office/drawing/2014/main" id="{3B21621D-2AAA-4224-B85E-F14F1587A1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Line 70">
                  <a:extLst>
                    <a:ext uri="{FF2B5EF4-FFF2-40B4-BE49-F238E27FC236}">
                      <a16:creationId xmlns:a16="http://schemas.microsoft.com/office/drawing/2014/main" id="{B69DCE92-933C-4180-9ECE-C159FF0ED2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774B519-16FD-45D1-81B3-F10B796BD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384669" y="4915016"/>
              <a:ext cx="633413" cy="1620000"/>
              <a:chOff x="3384669" y="4915016"/>
              <a:chExt cx="633413" cy="1620000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1718837-BAB1-4751-8766-2CD3B3094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>
                <a:off x="3384669" y="4946104"/>
                <a:ext cx="633413" cy="1419225"/>
                <a:chOff x="5959192" y="333389"/>
                <a:chExt cx="633413" cy="1419225"/>
              </a:xfrm>
            </p:grpSpPr>
            <p:sp>
              <p:nvSpPr>
                <p:cNvPr id="99" name="Freeform 68">
                  <a:extLst>
                    <a:ext uri="{FF2B5EF4-FFF2-40B4-BE49-F238E27FC236}">
                      <a16:creationId xmlns:a16="http://schemas.microsoft.com/office/drawing/2014/main" id="{85774601-5D43-405D-B593-93550F4C57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69">
                  <a:extLst>
                    <a:ext uri="{FF2B5EF4-FFF2-40B4-BE49-F238E27FC236}">
                      <a16:creationId xmlns:a16="http://schemas.microsoft.com/office/drawing/2014/main" id="{3E1DA161-17EA-4A32-A428-C2368EBACB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8" name="Line 70">
                <a:extLst>
                  <a:ext uri="{FF2B5EF4-FFF2-40B4-BE49-F238E27FC236}">
                    <a16:creationId xmlns:a16="http://schemas.microsoft.com/office/drawing/2014/main" id="{C5270C31-E701-47DC-BAC5-DE71245539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8900000" flipV="1">
                <a:off x="3774042" y="4915016"/>
                <a:ext cx="0" cy="16200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B78A593-AB03-4D7B-8996-22F603566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40013" y="1046180"/>
              <a:ext cx="903599" cy="2160000"/>
              <a:chOff x="9057947" y="3423463"/>
              <a:chExt cx="903599" cy="2160000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C4C08476-8891-498B-95DD-3D4BB02B4E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9057947" y="3432856"/>
                <a:ext cx="903599" cy="1872461"/>
                <a:chOff x="10538626" y="3165838"/>
                <a:chExt cx="936000" cy="1939601"/>
              </a:xfrm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C9C077B4-3B4E-4043-BAF4-65306ADBE2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10538626" y="3183996"/>
                  <a:ext cx="453600" cy="1920288"/>
                </a:xfrm>
                <a:custGeom>
                  <a:avLst/>
                  <a:gdLst>
                    <a:gd name="connsiteX0" fmla="*/ 453600 w 453600"/>
                    <a:gd name="connsiteY0" fmla="*/ 0 h 1920288"/>
                    <a:gd name="connsiteX1" fmla="*/ 453600 w 453600"/>
                    <a:gd name="connsiteY1" fmla="*/ 1920288 h 1920288"/>
                    <a:gd name="connsiteX2" fmla="*/ 384059 w 453600"/>
                    <a:gd name="connsiteY2" fmla="*/ 1914152 h 1920288"/>
                    <a:gd name="connsiteX3" fmla="*/ 9354 w 453600"/>
                    <a:gd name="connsiteY3" fmla="*/ 1548700 h 1920288"/>
                    <a:gd name="connsiteX4" fmla="*/ 0 w 453600"/>
                    <a:gd name="connsiteY4" fmla="*/ 1455902 h 1920288"/>
                    <a:gd name="connsiteX5" fmla="*/ 146 w 453600"/>
                    <a:gd name="connsiteY5" fmla="*/ 1451885 h 1920288"/>
                    <a:gd name="connsiteX6" fmla="*/ 145 w 453600"/>
                    <a:gd name="connsiteY6" fmla="*/ 1451885 h 1920288"/>
                    <a:gd name="connsiteX7" fmla="*/ 7358 w 453600"/>
                    <a:gd name="connsiteY7" fmla="*/ 1253678 h 1920288"/>
                    <a:gd name="connsiteX8" fmla="*/ 424671 w 453600"/>
                    <a:gd name="connsiteY8" fmla="*/ 36480 h 1920288"/>
                    <a:gd name="connsiteX9" fmla="*/ 453600 w 453600"/>
                    <a:gd name="connsiteY9" fmla="*/ 0 h 1920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3600" h="1920288">
                      <a:moveTo>
                        <a:pt x="453600" y="0"/>
                      </a:moveTo>
                      <a:lnTo>
                        <a:pt x="453600" y="1920288"/>
                      </a:lnTo>
                      <a:lnTo>
                        <a:pt x="384059" y="1914152"/>
                      </a:lnTo>
                      <a:cubicBezTo>
                        <a:pt x="196308" y="1880615"/>
                        <a:pt x="47443" y="1734834"/>
                        <a:pt x="9354" y="1548700"/>
                      </a:cubicBezTo>
                      <a:lnTo>
                        <a:pt x="0" y="1455902"/>
                      </a:lnTo>
                      <a:lnTo>
                        <a:pt x="146" y="1451885"/>
                      </a:lnTo>
                      <a:lnTo>
                        <a:pt x="145" y="1451885"/>
                      </a:lnTo>
                      <a:lnTo>
                        <a:pt x="7358" y="1253678"/>
                      </a:lnTo>
                      <a:cubicBezTo>
                        <a:pt x="42019" y="780132"/>
                        <a:pt x="195015" y="355125"/>
                        <a:pt x="424671" y="36480"/>
                      </a:cubicBezTo>
                      <a:lnTo>
                        <a:pt x="45360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0CCC2DDE-715C-4561-A70C-60428A65CA0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10992226" y="3165838"/>
                  <a:ext cx="482400" cy="1939601"/>
                </a:xfrm>
                <a:custGeom>
                  <a:avLst/>
                  <a:gdLst>
                    <a:gd name="connsiteX0" fmla="*/ 14399 w 482400"/>
                    <a:gd name="connsiteY0" fmla="*/ 0 h 1939601"/>
                    <a:gd name="connsiteX1" fmla="*/ 14399 w 482400"/>
                    <a:gd name="connsiteY1" fmla="*/ 689615 h 1939601"/>
                    <a:gd name="connsiteX2" fmla="*/ 14400 w 482400"/>
                    <a:gd name="connsiteY2" fmla="*/ 689615 h 1939601"/>
                    <a:gd name="connsiteX3" fmla="*/ 14401 w 482400"/>
                    <a:gd name="connsiteY3" fmla="*/ 689615 h 1939601"/>
                    <a:gd name="connsiteX4" fmla="*/ 14401 w 482400"/>
                    <a:gd name="connsiteY4" fmla="*/ 0 h 1939601"/>
                    <a:gd name="connsiteX5" fmla="*/ 57729 w 482400"/>
                    <a:gd name="connsiteY5" fmla="*/ 54638 h 1939601"/>
                    <a:gd name="connsiteX6" fmla="*/ 475042 w 482400"/>
                    <a:gd name="connsiteY6" fmla="*/ 1271836 h 1939601"/>
                    <a:gd name="connsiteX7" fmla="*/ 482255 w 482400"/>
                    <a:gd name="connsiteY7" fmla="*/ 1470043 h 1939601"/>
                    <a:gd name="connsiteX8" fmla="*/ 482254 w 482400"/>
                    <a:gd name="connsiteY8" fmla="*/ 1470043 h 1939601"/>
                    <a:gd name="connsiteX9" fmla="*/ 482400 w 482400"/>
                    <a:gd name="connsiteY9" fmla="*/ 1474060 h 1939601"/>
                    <a:gd name="connsiteX10" fmla="*/ 473046 w 482400"/>
                    <a:gd name="connsiteY10" fmla="*/ 1566858 h 1939601"/>
                    <a:gd name="connsiteX11" fmla="*/ 15706 w 482400"/>
                    <a:gd name="connsiteY11" fmla="*/ 1939601 h 1939601"/>
                    <a:gd name="connsiteX12" fmla="*/ 14400 w 482400"/>
                    <a:gd name="connsiteY12" fmla="*/ 1939469 h 1939601"/>
                    <a:gd name="connsiteX13" fmla="*/ 13094 w 482400"/>
                    <a:gd name="connsiteY13" fmla="*/ 1939601 h 1939601"/>
                    <a:gd name="connsiteX14" fmla="*/ 0 w 482400"/>
                    <a:gd name="connsiteY14" fmla="*/ 1938446 h 1939601"/>
                    <a:gd name="connsiteX15" fmla="*/ 0 w 482400"/>
                    <a:gd name="connsiteY15" fmla="*/ 18158 h 1939601"/>
                    <a:gd name="connsiteX16" fmla="*/ 14399 w 482400"/>
                    <a:gd name="connsiteY16" fmla="*/ 0 h 1939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82400" h="1939601">
                      <a:moveTo>
                        <a:pt x="14399" y="0"/>
                      </a:moveTo>
                      <a:lnTo>
                        <a:pt x="14399" y="689615"/>
                      </a:lnTo>
                      <a:lnTo>
                        <a:pt x="14400" y="689615"/>
                      </a:lnTo>
                      <a:lnTo>
                        <a:pt x="14401" y="689615"/>
                      </a:lnTo>
                      <a:lnTo>
                        <a:pt x="14401" y="0"/>
                      </a:lnTo>
                      <a:lnTo>
                        <a:pt x="57729" y="54638"/>
                      </a:lnTo>
                      <a:cubicBezTo>
                        <a:pt x="287385" y="373283"/>
                        <a:pt x="440381" y="798290"/>
                        <a:pt x="475042" y="1271836"/>
                      </a:cubicBezTo>
                      <a:lnTo>
                        <a:pt x="482255" y="1470043"/>
                      </a:lnTo>
                      <a:lnTo>
                        <a:pt x="482254" y="1470043"/>
                      </a:lnTo>
                      <a:lnTo>
                        <a:pt x="482400" y="1474060"/>
                      </a:lnTo>
                      <a:lnTo>
                        <a:pt x="473046" y="1566858"/>
                      </a:lnTo>
                      <a:cubicBezTo>
                        <a:pt x="429516" y="1779582"/>
                        <a:pt x="241298" y="1939601"/>
                        <a:pt x="15706" y="1939601"/>
                      </a:cubicBezTo>
                      <a:lnTo>
                        <a:pt x="14400" y="1939469"/>
                      </a:lnTo>
                      <a:lnTo>
                        <a:pt x="13094" y="1939601"/>
                      </a:lnTo>
                      <a:lnTo>
                        <a:pt x="0" y="1938446"/>
                      </a:lnTo>
                      <a:lnTo>
                        <a:pt x="0" y="18158"/>
                      </a:lnTo>
                      <a:lnTo>
                        <a:pt x="1439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4E49FC98-B2F5-43E4-A679-8E5570FB84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9210264" y="3423463"/>
                <a:ext cx="597126" cy="2160000"/>
                <a:chOff x="9210264" y="3423463"/>
                <a:chExt cx="597126" cy="2160000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A01852B-2060-4247-9EE9-0E6754450B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9508827" y="3423463"/>
                  <a:ext cx="0" cy="216000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5">
                  <a:extLst>
                    <a:ext uri="{FF2B5EF4-FFF2-40B4-BE49-F238E27FC236}">
                      <a16:creationId xmlns:a16="http://schemas.microsoft.com/office/drawing/2014/main" id="{13822ECB-A528-476C-B4CB-4A3F54A829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>
                  <a:off x="9210264" y="4162845"/>
                  <a:ext cx="597126" cy="597126"/>
                </a:xfrm>
                <a:custGeom>
                  <a:avLst/>
                  <a:gdLst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0 w 1239398"/>
                    <a:gd name="connsiteY4" fmla="*/ 0 h 1239398"/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91440 w 1239398"/>
                    <a:gd name="connsiteY4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  <a:gd name="connsiteX3" fmla="*/ 91440 w 1239398"/>
                    <a:gd name="connsiteY3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9398" h="1239398">
                      <a:moveTo>
                        <a:pt x="1239398" y="0"/>
                      </a:moveTo>
                      <a:lnTo>
                        <a:pt x="1239398" y="1239398"/>
                      </a:lnTo>
                      <a:lnTo>
                        <a:pt x="0" y="1239398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5">
                  <a:extLst>
                    <a:ext uri="{FF2B5EF4-FFF2-40B4-BE49-F238E27FC236}">
                      <a16:creationId xmlns:a16="http://schemas.microsoft.com/office/drawing/2014/main" id="{FCD6DA27-598F-4F38-A652-5C6F6F2B94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>
                  <a:off x="9297710" y="3747070"/>
                  <a:ext cx="422234" cy="422234"/>
                </a:xfrm>
                <a:custGeom>
                  <a:avLst/>
                  <a:gdLst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0 w 1239398"/>
                    <a:gd name="connsiteY4" fmla="*/ 0 h 1239398"/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91440 w 1239398"/>
                    <a:gd name="connsiteY4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  <a:gd name="connsiteX3" fmla="*/ 91440 w 1239398"/>
                    <a:gd name="connsiteY3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9398" h="1239398">
                      <a:moveTo>
                        <a:pt x="1239398" y="0"/>
                      </a:moveTo>
                      <a:lnTo>
                        <a:pt x="1239398" y="1239398"/>
                      </a:lnTo>
                      <a:lnTo>
                        <a:pt x="0" y="1239398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2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1089025"/>
            <a:ext cx="4075200" cy="153295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152097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2400" spc="50">
                <a:effectLst/>
              </a:rPr>
              <a:t>The key questions that guide the analysis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4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1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E653B57-2620-424D-ADAF-60975D8F8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78C607E-450E-BD41-AA5C-D0B36BF114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8063" r="8063"/>
          <a:stretch>
            <a:fillRect/>
          </a:stretch>
        </p:blipFill>
        <p:spPr>
          <a:xfrm>
            <a:off x="6749091" y="540033"/>
            <a:ext cx="4807629" cy="57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F9A0-D364-C129-711E-DB39F65E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38" y="134579"/>
            <a:ext cx="11104724" cy="647086"/>
          </a:xfrm>
        </p:spPr>
        <p:txBody>
          <a:bodyPr/>
          <a:lstStyle/>
          <a:p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are the Top 10 Cities that have Highest Revenue?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EAA52-0C66-FA9D-3C4E-5286A70E8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13"/>
            <a:ext cx="12192001" cy="57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65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C536-3C8C-EC7B-084E-64CC55A6A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26" y="0"/>
            <a:ext cx="11451662" cy="707923"/>
          </a:xfrm>
        </p:spPr>
        <p:txBody>
          <a:bodyPr>
            <a:normAutofit/>
          </a:bodyPr>
          <a:lstStyle/>
          <a:p>
            <a:pPr algn="ctr"/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are the Percentages of Store States regarding Revenue?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BA3E07-48EE-8771-0BE2-2D6C92A3F19A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2"/>
          <a:stretch>
            <a:fillRect/>
          </a:stretch>
        </p:blipFill>
        <p:spPr>
          <a:xfrm>
            <a:off x="0" y="1055420"/>
            <a:ext cx="12192000" cy="58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53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218B-9AD1-5181-9739-F8B129BD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4" y="1"/>
            <a:ext cx="11104724" cy="693173"/>
          </a:xfrm>
        </p:spPr>
        <p:txBody>
          <a:bodyPr>
            <a:normAutofit fontScale="90000"/>
          </a:bodyPr>
          <a:lstStyle/>
          <a:p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are the most popular products in terms of units purchased?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09C5F-6FEB-F602-F18C-D7D490215D66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2"/>
          <a:stretch>
            <a:fillRect/>
          </a:stretch>
        </p:blipFill>
        <p:spPr>
          <a:xfrm>
            <a:off x="0" y="855406"/>
            <a:ext cx="12192000" cy="60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53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74AD-1660-462F-5C4E-D04E4063E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4" y="1"/>
            <a:ext cx="11104724" cy="560438"/>
          </a:xfrm>
        </p:spPr>
        <p:txBody>
          <a:bodyPr>
            <a:normAutofit/>
          </a:bodyPr>
          <a:lstStyle/>
          <a:p>
            <a:pPr algn="ctr"/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the Top popular product in terms of revenue generated each year?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30107F-DEE0-908F-493A-BF4AD2DEE89E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2"/>
          <a:stretch>
            <a:fillRect/>
          </a:stretch>
        </p:blipFill>
        <p:spPr>
          <a:xfrm>
            <a:off x="0" y="899652"/>
            <a:ext cx="12192000" cy="595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99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5CDD-60AC-5949-F2FA-5C92D1916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29" y="0"/>
            <a:ext cx="11481159" cy="663677"/>
          </a:xfrm>
        </p:spPr>
        <p:txBody>
          <a:bodyPr>
            <a:normAutofit/>
          </a:bodyPr>
          <a:lstStyle/>
          <a:p>
            <a:pPr algn="ctr"/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the Distribution of Revenue generated each year?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E4A7BE-89C3-06A9-2E8C-559A98BFD3EA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2"/>
          <a:stretch>
            <a:fillRect/>
          </a:stretch>
        </p:blipFill>
        <p:spPr>
          <a:xfrm>
            <a:off x="0" y="840658"/>
            <a:ext cx="12192000" cy="601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2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FE7E-1D7D-4120-B610-497CC6D81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4" y="1"/>
            <a:ext cx="11104724" cy="575186"/>
          </a:xfrm>
        </p:spPr>
        <p:txBody>
          <a:bodyPr>
            <a:normAutofit/>
          </a:bodyPr>
          <a:lstStyle/>
          <a:p>
            <a:pPr algn="ctr"/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Who are the Top Customers contributed to Highest Revenue each year?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56F916-8FC7-0036-29B2-F88791E6A3AC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2"/>
          <a:stretch>
            <a:fillRect/>
          </a:stretch>
        </p:blipFill>
        <p:spPr>
          <a:xfrm>
            <a:off x="0" y="693175"/>
            <a:ext cx="12192000" cy="61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34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8CBA7-FB6D-9E03-4410-BEE93AC6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4" y="0"/>
            <a:ext cx="11104724" cy="693174"/>
          </a:xfrm>
        </p:spPr>
        <p:txBody>
          <a:bodyPr>
            <a:normAutofit/>
          </a:bodyPr>
          <a:lstStyle/>
          <a:p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are the months that have the maximum revenue?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3D05F9-0417-336F-F1D7-915C4CD162B3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2"/>
          <a:stretch>
            <a:fillRect/>
          </a:stretch>
        </p:blipFill>
        <p:spPr>
          <a:xfrm>
            <a:off x="0" y="840658"/>
            <a:ext cx="12192000" cy="601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65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545D8-FFB6-9420-4ACD-38AD6EC0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4" y="103240"/>
            <a:ext cx="11104724" cy="634180"/>
          </a:xfrm>
        </p:spPr>
        <p:txBody>
          <a:bodyPr>
            <a:normAutofit fontScale="90000"/>
          </a:bodyPr>
          <a:lstStyle/>
          <a:p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 sales representatives and stores are top performers?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B115F-6C17-1AD9-92E8-C24CB7E6CB50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2"/>
          <a:stretch>
            <a:fillRect/>
          </a:stretch>
        </p:blipFill>
        <p:spPr>
          <a:xfrm>
            <a:off x="0" y="929148"/>
            <a:ext cx="12192000" cy="592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23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44079-8972-68C4-08D0-AD27A65B2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50FC-E08F-F31C-9057-5CD6E52C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4" y="132735"/>
            <a:ext cx="11104724" cy="634181"/>
          </a:xfrm>
        </p:spPr>
        <p:txBody>
          <a:bodyPr>
            <a:normAutofit fontScale="90000"/>
          </a:bodyPr>
          <a:lstStyle/>
          <a:p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seasonal trends can be observed in the sales data?</a:t>
            </a:r>
            <a:endParaRPr lang="en-US" dirty="0"/>
          </a:p>
        </p:txBody>
      </p:sp>
      <p:pic>
        <p:nvPicPr>
          <p:cNvPr id="7" name="Content Placeholder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F7F6DD7-9358-FF68-2AE7-4686B3D2052A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2"/>
          <a:stretch>
            <a:fillRect/>
          </a:stretch>
        </p:blipFill>
        <p:spPr>
          <a:xfrm>
            <a:off x="0" y="1077912"/>
            <a:ext cx="12191999" cy="5780087"/>
          </a:xfrm>
        </p:spPr>
      </p:pic>
    </p:spTree>
    <p:extLst>
      <p:ext uri="{BB962C8B-B14F-4D97-AF65-F5344CB8AC3E}">
        <p14:creationId xmlns:p14="http://schemas.microsoft.com/office/powerpoint/2010/main" val="58502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2D76E3-BBAC-4D3C-9314-D3076FA90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5"/>
            <a:ext cx="4078800" cy="1453003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r>
              <a:rPr lang="en-US"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C945D9-C3DE-4D90-9F29-7BE223A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8D338B3-6DA4-45F7-91E3-7D8C28D0B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0" name="Freeform 64">
                <a:extLst>
                  <a:ext uri="{FF2B5EF4-FFF2-40B4-BE49-F238E27FC236}">
                    <a16:creationId xmlns:a16="http://schemas.microsoft.com/office/drawing/2014/main" id="{6185FD3E-487C-45A4-AD94-24F4F7BAC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81">
                <a:extLst>
                  <a:ext uri="{FF2B5EF4-FFF2-40B4-BE49-F238E27FC236}">
                    <a16:creationId xmlns:a16="http://schemas.microsoft.com/office/drawing/2014/main" id="{DABEF2EB-1FA6-476D-ADEC-ACC991D1E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1">
                <a:extLst>
                  <a:ext uri="{FF2B5EF4-FFF2-40B4-BE49-F238E27FC236}">
                    <a16:creationId xmlns:a16="http://schemas.microsoft.com/office/drawing/2014/main" id="{702C2E5D-FD1A-49AB-9CF7-7F656660A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78">
                <a:extLst>
                  <a:ext uri="{FF2B5EF4-FFF2-40B4-BE49-F238E27FC236}">
                    <a16:creationId xmlns:a16="http://schemas.microsoft.com/office/drawing/2014/main" id="{FE338B6A-36C1-4245-B24F-94D4DE5F7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84">
                <a:extLst>
                  <a:ext uri="{FF2B5EF4-FFF2-40B4-BE49-F238E27FC236}">
                    <a16:creationId xmlns:a16="http://schemas.microsoft.com/office/drawing/2014/main" id="{6CDA6293-4165-4383-9C97-2A6679228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87">
                <a:extLst>
                  <a:ext uri="{FF2B5EF4-FFF2-40B4-BE49-F238E27FC236}">
                    <a16:creationId xmlns:a16="http://schemas.microsoft.com/office/drawing/2014/main" id="{CACA95C4-6FB3-44B0-981E-06BBAE8F0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60">
                <a:extLst>
                  <a:ext uri="{FF2B5EF4-FFF2-40B4-BE49-F238E27FC236}">
                    <a16:creationId xmlns:a16="http://schemas.microsoft.com/office/drawing/2014/main" id="{87433F39-33A6-4FCE-9B83-3D9A47A7C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59">
                <a:extLst>
                  <a:ext uri="{FF2B5EF4-FFF2-40B4-BE49-F238E27FC236}">
                    <a16:creationId xmlns:a16="http://schemas.microsoft.com/office/drawing/2014/main" id="{09C092FC-35CB-41D8-8B13-9A238EE30C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2">
                <a:extLst>
                  <a:ext uri="{FF2B5EF4-FFF2-40B4-BE49-F238E27FC236}">
                    <a16:creationId xmlns:a16="http://schemas.microsoft.com/office/drawing/2014/main" id="{A0DF137B-3079-4986-913B-939546E64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65">
                <a:extLst>
                  <a:ext uri="{FF2B5EF4-FFF2-40B4-BE49-F238E27FC236}">
                    <a16:creationId xmlns:a16="http://schemas.microsoft.com/office/drawing/2014/main" id="{D660B18D-F0F5-419B-B3F1-B039757C9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79">
                <a:extLst>
                  <a:ext uri="{FF2B5EF4-FFF2-40B4-BE49-F238E27FC236}">
                    <a16:creationId xmlns:a16="http://schemas.microsoft.com/office/drawing/2014/main" id="{80FAC823-69BF-42B9-BA6A-E365E721E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5B5DFB3A-61ED-4206-9B53-3E8A8CE9FF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5">
                <a:extLst>
                  <a:ext uri="{FF2B5EF4-FFF2-40B4-BE49-F238E27FC236}">
                    <a16:creationId xmlns:a16="http://schemas.microsoft.com/office/drawing/2014/main" id="{C72D0A40-CAB7-45AB-B832-628D138C6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8">
                <a:extLst>
                  <a:ext uri="{FF2B5EF4-FFF2-40B4-BE49-F238E27FC236}">
                    <a16:creationId xmlns:a16="http://schemas.microsoft.com/office/drawing/2014/main" id="{A1757DD3-2A1D-4CED-A678-ECE520A1B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2918845-1F95-46C2-8F59-32EB33C4A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5" name="Line 63">
                  <a:extLst>
                    <a:ext uri="{FF2B5EF4-FFF2-40B4-BE49-F238E27FC236}">
                      <a16:creationId xmlns:a16="http://schemas.microsoft.com/office/drawing/2014/main" id="{E7391FC0-5104-4751-BB86-0D12BFFBE32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66">
                  <a:extLst>
                    <a:ext uri="{FF2B5EF4-FFF2-40B4-BE49-F238E27FC236}">
                      <a16:creationId xmlns:a16="http://schemas.microsoft.com/office/drawing/2014/main" id="{094BBC13-5B24-4DFD-A5AD-892345304C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67">
                  <a:extLst>
                    <a:ext uri="{FF2B5EF4-FFF2-40B4-BE49-F238E27FC236}">
                      <a16:creationId xmlns:a16="http://schemas.microsoft.com/office/drawing/2014/main" id="{5D6BCBF6-E4C8-49C4-BCE6-A57F7EB6CA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80">
                  <a:extLst>
                    <a:ext uri="{FF2B5EF4-FFF2-40B4-BE49-F238E27FC236}">
                      <a16:creationId xmlns:a16="http://schemas.microsoft.com/office/drawing/2014/main" id="{4A5F536F-42F0-4F01-9893-075DD5BCCE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Line 83">
                  <a:extLst>
                    <a:ext uri="{FF2B5EF4-FFF2-40B4-BE49-F238E27FC236}">
                      <a16:creationId xmlns:a16="http://schemas.microsoft.com/office/drawing/2014/main" id="{60BE5073-8B4E-47B4-AC5B-31D8FD99D2C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86">
                  <a:extLst>
                    <a:ext uri="{FF2B5EF4-FFF2-40B4-BE49-F238E27FC236}">
                      <a16:creationId xmlns:a16="http://schemas.microsoft.com/office/drawing/2014/main" id="{B210067F-EA9E-4248-B2D2-39D656B3AF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89">
                  <a:extLst>
                    <a:ext uri="{FF2B5EF4-FFF2-40B4-BE49-F238E27FC236}">
                      <a16:creationId xmlns:a16="http://schemas.microsoft.com/office/drawing/2014/main" id="{B5121029-6739-4142-9E53-48DCA4F8BD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776FFF-7CFE-4739-9104-473DA368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39C6C41-5DF4-4A11-89B7-BAB3F63B5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6F0F36F-7ABB-4F4C-9CC5-443B1936F4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F2DB5F0-FD30-4907-86AB-7DA7CA3E31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30">
                  <a:extLst>
                    <a:ext uri="{FF2B5EF4-FFF2-40B4-BE49-F238E27FC236}">
                      <a16:creationId xmlns:a16="http://schemas.microsoft.com/office/drawing/2014/main" id="{0A419F00-E825-4E5E-92EA-DDF22BB2FB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30">
                  <a:extLst>
                    <a:ext uri="{FF2B5EF4-FFF2-40B4-BE49-F238E27FC236}">
                      <a16:creationId xmlns:a16="http://schemas.microsoft.com/office/drawing/2014/main" id="{D7C5E6F1-BF29-4F80-A5F4-81345C290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2CEDE34-3360-4BFF-8F28-053990E69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98E96F4-030D-444B-B62F-0DA0283377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5D902ED-F254-4B06-9B62-AF188FF41A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EBB14B7-5333-4EA3-A883-B3D949DA5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F2F0B6D-3339-445E-AE6F-EA80BB952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9" name="Freeform 68">
                  <a:extLst>
                    <a:ext uri="{FF2B5EF4-FFF2-40B4-BE49-F238E27FC236}">
                      <a16:creationId xmlns:a16="http://schemas.microsoft.com/office/drawing/2014/main" id="{1FD745BE-AAE8-4FD8-B107-4730C82F8C7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69">
                  <a:extLst>
                    <a:ext uri="{FF2B5EF4-FFF2-40B4-BE49-F238E27FC236}">
                      <a16:creationId xmlns:a16="http://schemas.microsoft.com/office/drawing/2014/main" id="{55D7086E-72EA-4FBD-8B82-D3ECF7D513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Line 70">
                  <a:extLst>
                    <a:ext uri="{FF2B5EF4-FFF2-40B4-BE49-F238E27FC236}">
                      <a16:creationId xmlns:a16="http://schemas.microsoft.com/office/drawing/2014/main" id="{246D59ED-9B4E-4F44-B189-00E3B8D72D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726404C-494E-4C74-9581-BE06BE0D2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6" name="Freeform 68">
                  <a:extLst>
                    <a:ext uri="{FF2B5EF4-FFF2-40B4-BE49-F238E27FC236}">
                      <a16:creationId xmlns:a16="http://schemas.microsoft.com/office/drawing/2014/main" id="{C61F0CD3-7875-46CD-A844-0B022BEF27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69">
                  <a:extLst>
                    <a:ext uri="{FF2B5EF4-FFF2-40B4-BE49-F238E27FC236}">
                      <a16:creationId xmlns:a16="http://schemas.microsoft.com/office/drawing/2014/main" id="{D83F2F78-08A8-49BE-AF85-1C3DD28602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70">
                  <a:extLst>
                    <a:ext uri="{FF2B5EF4-FFF2-40B4-BE49-F238E27FC236}">
                      <a16:creationId xmlns:a16="http://schemas.microsoft.com/office/drawing/2014/main" id="{93069262-0DE6-4BA7-9773-656AF1E6CF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2725E2D-27B9-4A2E-B161-230C61B08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49297" y="2877018"/>
            <a:ext cx="5823616" cy="290148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/>
              <a:t>Project description</a:t>
            </a:r>
          </a:p>
          <a:p>
            <a:pPr algn="l"/>
            <a:r>
              <a:rPr lang="en-US" dirty="0"/>
              <a:t>Data cleaning using Python</a:t>
            </a:r>
          </a:p>
          <a:p>
            <a:pPr algn="l"/>
            <a:r>
              <a:rPr lang="en-US" dirty="0"/>
              <a:t>Objective</a:t>
            </a:r>
          </a:p>
          <a:p>
            <a:pPr algn="l"/>
            <a:r>
              <a:rPr lang="en-US" dirty="0"/>
              <a:t>Data visualization using Tableau</a:t>
            </a:r>
          </a:p>
          <a:p>
            <a:pPr algn="l"/>
            <a:r>
              <a:rPr lang="en-US" dirty="0"/>
              <a:t>Recommendations and conclusions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C23123-3C5C-4A8B-AD1C-138D7B73D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DC1AC98-A945-45DC-A533-43311AB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75" name="Freeform 64">
                <a:extLst>
                  <a:ext uri="{FF2B5EF4-FFF2-40B4-BE49-F238E27FC236}">
                    <a16:creationId xmlns:a16="http://schemas.microsoft.com/office/drawing/2014/main" id="{525BFDD7-7DC7-4933-95CA-274FF3A12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1">
                <a:extLst>
                  <a:ext uri="{FF2B5EF4-FFF2-40B4-BE49-F238E27FC236}">
                    <a16:creationId xmlns:a16="http://schemas.microsoft.com/office/drawing/2014/main" id="{56EAE20D-E363-445F-AAA9-8923C7A41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61">
                <a:extLst>
                  <a:ext uri="{FF2B5EF4-FFF2-40B4-BE49-F238E27FC236}">
                    <a16:creationId xmlns:a16="http://schemas.microsoft.com/office/drawing/2014/main" id="{63DF7269-8701-4F88-89A3-EA45D9DF5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8">
                <a:extLst>
                  <a:ext uri="{FF2B5EF4-FFF2-40B4-BE49-F238E27FC236}">
                    <a16:creationId xmlns:a16="http://schemas.microsoft.com/office/drawing/2014/main" id="{2DDEEFE7-743E-40D3-AB86-C074CADC93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84">
                <a:extLst>
                  <a:ext uri="{FF2B5EF4-FFF2-40B4-BE49-F238E27FC236}">
                    <a16:creationId xmlns:a16="http://schemas.microsoft.com/office/drawing/2014/main" id="{6DC0260D-7AA3-4733-B3CB-6389FCCAB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87">
                <a:extLst>
                  <a:ext uri="{FF2B5EF4-FFF2-40B4-BE49-F238E27FC236}">
                    <a16:creationId xmlns:a16="http://schemas.microsoft.com/office/drawing/2014/main" id="{E9487A85-3305-4BD8-A4FB-7939820DE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60">
                <a:extLst>
                  <a:ext uri="{FF2B5EF4-FFF2-40B4-BE49-F238E27FC236}">
                    <a16:creationId xmlns:a16="http://schemas.microsoft.com/office/drawing/2014/main" id="{9A56408A-8D1F-4308-888A-C10250ED4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9">
                <a:extLst>
                  <a:ext uri="{FF2B5EF4-FFF2-40B4-BE49-F238E27FC236}">
                    <a16:creationId xmlns:a16="http://schemas.microsoft.com/office/drawing/2014/main" id="{B8EA7519-3D12-4CBF-9CF9-2DBF5379C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62">
                <a:extLst>
                  <a:ext uri="{FF2B5EF4-FFF2-40B4-BE49-F238E27FC236}">
                    <a16:creationId xmlns:a16="http://schemas.microsoft.com/office/drawing/2014/main" id="{CBCFA958-AB70-45BC-86FB-95916AC88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65">
                <a:extLst>
                  <a:ext uri="{FF2B5EF4-FFF2-40B4-BE49-F238E27FC236}">
                    <a16:creationId xmlns:a16="http://schemas.microsoft.com/office/drawing/2014/main" id="{EC7CC8AD-3574-4368-9084-30AA269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79">
                <a:extLst>
                  <a:ext uri="{FF2B5EF4-FFF2-40B4-BE49-F238E27FC236}">
                    <a16:creationId xmlns:a16="http://schemas.microsoft.com/office/drawing/2014/main" id="{AAF385D0-C8F4-4D2E-A604-55B0C4A37A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2">
                <a:extLst>
                  <a:ext uri="{FF2B5EF4-FFF2-40B4-BE49-F238E27FC236}">
                    <a16:creationId xmlns:a16="http://schemas.microsoft.com/office/drawing/2014/main" id="{5807D27C-D4CF-4DD8-95BF-BE0E82099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5">
                <a:extLst>
                  <a:ext uri="{FF2B5EF4-FFF2-40B4-BE49-F238E27FC236}">
                    <a16:creationId xmlns:a16="http://schemas.microsoft.com/office/drawing/2014/main" id="{AF358179-B76F-48FB-9D1E-25F2B422B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8">
                <a:extLst>
                  <a:ext uri="{FF2B5EF4-FFF2-40B4-BE49-F238E27FC236}">
                    <a16:creationId xmlns:a16="http://schemas.microsoft.com/office/drawing/2014/main" id="{4F860F54-6F02-429D-84F9-216C593FD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F2CD1C6-D2DC-4C27-A7A3-0D6ECCB7B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0" name="Line 63">
                  <a:extLst>
                    <a:ext uri="{FF2B5EF4-FFF2-40B4-BE49-F238E27FC236}">
                      <a16:creationId xmlns:a16="http://schemas.microsoft.com/office/drawing/2014/main" id="{17251CE3-FBBE-4B37-B229-DF726C4AE56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66">
                  <a:extLst>
                    <a:ext uri="{FF2B5EF4-FFF2-40B4-BE49-F238E27FC236}">
                      <a16:creationId xmlns:a16="http://schemas.microsoft.com/office/drawing/2014/main" id="{14522961-6FA8-43A3-894B-20435789E3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67">
                  <a:extLst>
                    <a:ext uri="{FF2B5EF4-FFF2-40B4-BE49-F238E27FC236}">
                      <a16:creationId xmlns:a16="http://schemas.microsoft.com/office/drawing/2014/main" id="{54230A9C-2E62-416C-A910-A26CB0BB74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Line 80">
                  <a:extLst>
                    <a:ext uri="{FF2B5EF4-FFF2-40B4-BE49-F238E27FC236}">
                      <a16:creationId xmlns:a16="http://schemas.microsoft.com/office/drawing/2014/main" id="{EDC7B8CE-339C-4B31-9A1E-1E6F3F20E5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Line 83">
                  <a:extLst>
                    <a:ext uri="{FF2B5EF4-FFF2-40B4-BE49-F238E27FC236}">
                      <a16:creationId xmlns:a16="http://schemas.microsoft.com/office/drawing/2014/main" id="{D5900B3C-A349-4C11-8871-F0C656F06A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Line 86">
                  <a:extLst>
                    <a:ext uri="{FF2B5EF4-FFF2-40B4-BE49-F238E27FC236}">
                      <a16:creationId xmlns:a16="http://schemas.microsoft.com/office/drawing/2014/main" id="{B836DF39-5332-440E-BD43-94EF14B9F7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89">
                  <a:extLst>
                    <a:ext uri="{FF2B5EF4-FFF2-40B4-BE49-F238E27FC236}">
                      <a16:creationId xmlns:a16="http://schemas.microsoft.com/office/drawing/2014/main" id="{25596AFB-7112-451F-A40E-C4D365BC05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7B87DF-BE21-4275-A328-36294B5E8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5DF7768E-3A7E-48EA-AE6B-544137E01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0C7E39C2-9BBA-4C6E-B352-FADF72FF84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5FF2688-1869-4A97-A594-AD2F8C720A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30">
                  <a:extLst>
                    <a:ext uri="{FF2B5EF4-FFF2-40B4-BE49-F238E27FC236}">
                      <a16:creationId xmlns:a16="http://schemas.microsoft.com/office/drawing/2014/main" id="{035F350E-CDEC-47D7-B1F6-BB33F7263D5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30">
                  <a:extLst>
                    <a:ext uri="{FF2B5EF4-FFF2-40B4-BE49-F238E27FC236}">
                      <a16:creationId xmlns:a16="http://schemas.microsoft.com/office/drawing/2014/main" id="{32757671-5219-4448-9D74-96978B78FB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62FFE05-1BB5-478B-ACB7-0201D6E0B8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08CF1D90-5BE7-4777-9D00-4B898D6A5D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D066325E-CB67-49CD-9A41-2CFD6BCC903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405EB12-3265-4FD8-AE15-B453CFF08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CD1DA60-1F78-4286-AD75-48457E4E4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4" name="Freeform 68">
                  <a:extLst>
                    <a:ext uri="{FF2B5EF4-FFF2-40B4-BE49-F238E27FC236}">
                      <a16:creationId xmlns:a16="http://schemas.microsoft.com/office/drawing/2014/main" id="{F2434CC9-D9BE-4CC5-A618-AC659C5CBD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69">
                  <a:extLst>
                    <a:ext uri="{FF2B5EF4-FFF2-40B4-BE49-F238E27FC236}">
                      <a16:creationId xmlns:a16="http://schemas.microsoft.com/office/drawing/2014/main" id="{B9A88CD6-DA9C-42B2-A37B-5A0E1BED75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Line 70">
                  <a:extLst>
                    <a:ext uri="{FF2B5EF4-FFF2-40B4-BE49-F238E27FC236}">
                      <a16:creationId xmlns:a16="http://schemas.microsoft.com/office/drawing/2014/main" id="{4A018333-A419-44AE-9CF5-57D5319073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C9BB730-80E2-4F3A-882B-7ED9186AB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1" name="Freeform 68">
                  <a:extLst>
                    <a:ext uri="{FF2B5EF4-FFF2-40B4-BE49-F238E27FC236}">
                      <a16:creationId xmlns:a16="http://schemas.microsoft.com/office/drawing/2014/main" id="{D48E4E69-835A-40C7-A548-8947A81DC1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69">
                  <a:extLst>
                    <a:ext uri="{FF2B5EF4-FFF2-40B4-BE49-F238E27FC236}">
                      <a16:creationId xmlns:a16="http://schemas.microsoft.com/office/drawing/2014/main" id="{E4F80DAC-11B8-4A6F-9CAA-8C62C6A2E6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70">
                  <a:extLst>
                    <a:ext uri="{FF2B5EF4-FFF2-40B4-BE49-F238E27FC236}">
                      <a16:creationId xmlns:a16="http://schemas.microsoft.com/office/drawing/2014/main" id="{FF491AF2-6D67-4650-B34C-5BB5F11284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/>
            <a:r>
              <a:rPr lang="en-US" sz="3200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visualization using Tableau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90000" y="2361601"/>
            <a:ext cx="4078800" cy="34169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effectLst/>
              </a:rPr>
              <a:t>Geographical Insights</a:t>
            </a:r>
            <a:r>
              <a:rPr lang="en-US" sz="2000" dirty="0">
                <a:effectLst/>
              </a:rPr>
              <a:t>: A map visualization was used to show sales concentration across different cities and states.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Placeholder 11" descr="A blue bicycle on a beach&#10;&#10;Description automatically generated">
            <a:extLst>
              <a:ext uri="{FF2B5EF4-FFF2-40B4-BE49-F238E27FC236}">
                <a16:creationId xmlns:a16="http://schemas.microsoft.com/office/drawing/2014/main" id="{7C5CCA82-B0D4-E0D7-6DF8-F121E893F63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r="3813" b="-1"/>
          <a:stretch/>
        </p:blipFill>
        <p:spPr>
          <a:xfrm>
            <a:off x="6651127" y="828602"/>
            <a:ext cx="4999885" cy="51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Dashboard of Bike store project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25B60-5D99-23BD-E744-E4718E7A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5094"/>
            <a:ext cx="12192000" cy="490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5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BAAA1-46DF-123F-9C5F-62B39FD9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1089025"/>
            <a:ext cx="4075200" cy="153295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4100"/>
              <a:t>Recommendation and conclusion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8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653B57-2620-424D-ADAF-60975D8F8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5" descr="A person holding a bicycle&#10;&#10;Description automatically generated">
            <a:extLst>
              <a:ext uri="{FF2B5EF4-FFF2-40B4-BE49-F238E27FC236}">
                <a16:creationId xmlns:a16="http://schemas.microsoft.com/office/drawing/2014/main" id="{EED5B85A-0325-D6E2-4088-15C93181B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351" r="8351"/>
          <a:stretch>
            <a:fillRect/>
          </a:stretch>
        </p:blipFill>
        <p:spPr>
          <a:xfrm>
            <a:off x="6747560" y="540033"/>
            <a:ext cx="4810690" cy="5775279"/>
          </a:xfrm>
          <a:prstGeom prst="rect">
            <a:avLst/>
          </a:prstGeom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35922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5A52-EB72-8381-9004-15EFA08A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507" y="395289"/>
            <a:ext cx="7687131" cy="1189806"/>
          </a:xfrm>
        </p:spPr>
        <p:txBody>
          <a:bodyPr/>
          <a:lstStyle/>
          <a:p>
            <a:r>
              <a:rPr lang="en-US" sz="3600" dirty="0"/>
              <a:t>Based on the insights, the following recommendations are proposed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77FFE-5575-F589-0B25-190754361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51122" y="1585096"/>
            <a:ext cx="8740877" cy="5272904"/>
          </a:xfrm>
        </p:spPr>
        <p:txBody>
          <a:bodyPr>
            <a:normAutofit fontScale="77500" lnSpcReduction="2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 Focus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Increase marketing efforts for Cruisers Bicycles and Mountain Bicycles in high-performing regions such as California and Texas to maximize sales.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Seasonal Promotions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Launch targeted promotions during holiday seasons and warmer months to take advantage of peak purchasing periods.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Sales Training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Provide additional training and resources to underperforming sales representatives and replicate the strategies of top performers like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Kali Vargas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Stock Optimization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Align inventory levels with regional and seasonal demand to prevent stock shortages during peak times.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Addressing Sales Decline in Winter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Implement additional offers and discounts on bike categories, particularly from June to December, as these winter months in 2018 showed the lowest revenue.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Bundling Offers: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Create product bundles (bikes with accessories or maintenance services) at a reduced price to encourage larger purchases.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Early Bird Offers: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 early-season discounts in June to boost sales before the typical decline begins.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Flash Sales: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Host flash sales or “one-day only” events during low-revenue months to create urgency and drive immediate purchases.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conclusion, this analysis provides actionable insights to support data-driven decisions that can improve market positioning and sales performance.</a:t>
            </a:r>
          </a:p>
        </p:txBody>
      </p:sp>
    </p:spTree>
    <p:extLst>
      <p:ext uri="{BB962C8B-B14F-4D97-AF65-F5344CB8AC3E}">
        <p14:creationId xmlns:p14="http://schemas.microsoft.com/office/powerpoint/2010/main" val="3284616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2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00" y="1079500"/>
            <a:ext cx="4636800" cy="213840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4800"/>
              <a:t>Thank you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578809-4F8C-4A9B-A59D-0D7BDA6B1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DADE07-3826-4857-9180-7DB77BCCE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7" name="Freeform 64">
                <a:extLst>
                  <a:ext uri="{FF2B5EF4-FFF2-40B4-BE49-F238E27FC236}">
                    <a16:creationId xmlns:a16="http://schemas.microsoft.com/office/drawing/2014/main" id="{5C21CC9E-9E93-47EE-B6BE-DAF0D163FF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81">
                <a:extLst>
                  <a:ext uri="{FF2B5EF4-FFF2-40B4-BE49-F238E27FC236}">
                    <a16:creationId xmlns:a16="http://schemas.microsoft.com/office/drawing/2014/main" id="{F98634D8-7CA3-4C66-8CD8-4D6F24833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61">
                <a:extLst>
                  <a:ext uri="{FF2B5EF4-FFF2-40B4-BE49-F238E27FC236}">
                    <a16:creationId xmlns:a16="http://schemas.microsoft.com/office/drawing/2014/main" id="{579AC1E2-C2CF-4BA7-82B4-C8CCC73056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78">
                <a:extLst>
                  <a:ext uri="{FF2B5EF4-FFF2-40B4-BE49-F238E27FC236}">
                    <a16:creationId xmlns:a16="http://schemas.microsoft.com/office/drawing/2014/main" id="{FD089815-EEDF-4A19-B1A5-CD51F7D646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3913B299-F5CE-4C72-A020-2AFCFFDB7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7">
                <a:extLst>
                  <a:ext uri="{FF2B5EF4-FFF2-40B4-BE49-F238E27FC236}">
                    <a16:creationId xmlns:a16="http://schemas.microsoft.com/office/drawing/2014/main" id="{38067600-ABBC-4D8F-B242-026D39DB9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60">
                <a:extLst>
                  <a:ext uri="{FF2B5EF4-FFF2-40B4-BE49-F238E27FC236}">
                    <a16:creationId xmlns:a16="http://schemas.microsoft.com/office/drawing/2014/main" id="{AF1082FE-D7C7-430A-B6DF-041CD1FBF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59">
                <a:extLst>
                  <a:ext uri="{FF2B5EF4-FFF2-40B4-BE49-F238E27FC236}">
                    <a16:creationId xmlns:a16="http://schemas.microsoft.com/office/drawing/2014/main" id="{D20DF48A-C1E5-483E-B21B-EDC96EC75D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62">
                <a:extLst>
                  <a:ext uri="{FF2B5EF4-FFF2-40B4-BE49-F238E27FC236}">
                    <a16:creationId xmlns:a16="http://schemas.microsoft.com/office/drawing/2014/main" id="{BE0F4360-2529-43AE-8AD9-1B7B3F903C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65">
                <a:extLst>
                  <a:ext uri="{FF2B5EF4-FFF2-40B4-BE49-F238E27FC236}">
                    <a16:creationId xmlns:a16="http://schemas.microsoft.com/office/drawing/2014/main" id="{B1B8DE27-1A2A-48A2-A329-B0F4201A7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79">
                <a:extLst>
                  <a:ext uri="{FF2B5EF4-FFF2-40B4-BE49-F238E27FC236}">
                    <a16:creationId xmlns:a16="http://schemas.microsoft.com/office/drawing/2014/main" id="{9BD6F64A-2862-4703-A7E6-6D3295621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2">
                <a:extLst>
                  <a:ext uri="{FF2B5EF4-FFF2-40B4-BE49-F238E27FC236}">
                    <a16:creationId xmlns:a16="http://schemas.microsoft.com/office/drawing/2014/main" id="{DA103B72-E0CF-45F0-A7D0-21ECD0175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85">
                <a:extLst>
                  <a:ext uri="{FF2B5EF4-FFF2-40B4-BE49-F238E27FC236}">
                    <a16:creationId xmlns:a16="http://schemas.microsoft.com/office/drawing/2014/main" id="{12BF02EE-B84D-4508-86AE-720FFD081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88">
                <a:extLst>
                  <a:ext uri="{FF2B5EF4-FFF2-40B4-BE49-F238E27FC236}">
                    <a16:creationId xmlns:a16="http://schemas.microsoft.com/office/drawing/2014/main" id="{63DEFA47-924F-47EC-8A1A-E8D4E1D286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8E9EAB0-A7D4-43A2-BE0E-0285979BC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2" name="Line 63">
                  <a:extLst>
                    <a:ext uri="{FF2B5EF4-FFF2-40B4-BE49-F238E27FC236}">
                      <a16:creationId xmlns:a16="http://schemas.microsoft.com/office/drawing/2014/main" id="{0918A230-E769-4D1D-BAD9-E5835E2C8D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Line 66">
                  <a:extLst>
                    <a:ext uri="{FF2B5EF4-FFF2-40B4-BE49-F238E27FC236}">
                      <a16:creationId xmlns:a16="http://schemas.microsoft.com/office/drawing/2014/main" id="{8387A7CE-102C-40EE-9CF5-025C3DD8D49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Line 67">
                  <a:extLst>
                    <a:ext uri="{FF2B5EF4-FFF2-40B4-BE49-F238E27FC236}">
                      <a16:creationId xmlns:a16="http://schemas.microsoft.com/office/drawing/2014/main" id="{04D252BC-127A-412D-BC8A-003132AE7C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Line 80">
                  <a:extLst>
                    <a:ext uri="{FF2B5EF4-FFF2-40B4-BE49-F238E27FC236}">
                      <a16:creationId xmlns:a16="http://schemas.microsoft.com/office/drawing/2014/main" id="{DBF98D9E-95AE-499D-90A5-B46B881160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Line 83">
                  <a:extLst>
                    <a:ext uri="{FF2B5EF4-FFF2-40B4-BE49-F238E27FC236}">
                      <a16:creationId xmlns:a16="http://schemas.microsoft.com/office/drawing/2014/main" id="{DF93481C-D4B8-49D1-8DB5-0DDFD0A975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86">
                  <a:extLst>
                    <a:ext uri="{FF2B5EF4-FFF2-40B4-BE49-F238E27FC236}">
                      <a16:creationId xmlns:a16="http://schemas.microsoft.com/office/drawing/2014/main" id="{E08AF258-8D62-4B36-9315-8652E31710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89">
                  <a:extLst>
                    <a:ext uri="{FF2B5EF4-FFF2-40B4-BE49-F238E27FC236}">
                      <a16:creationId xmlns:a16="http://schemas.microsoft.com/office/drawing/2014/main" id="{DCAC5381-7C87-4FB1-922C-72424F35D4F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3D131BB-56BB-4799-9DE1-95E397FA6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D75D3A2-6328-49F4-A5C7-BDBEBE871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FB386BFB-69FD-4CED-89B4-6E45CD3340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0E0292B6-9C83-4545-9DB9-6D216C6491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0">
                  <a:extLst>
                    <a:ext uri="{FF2B5EF4-FFF2-40B4-BE49-F238E27FC236}">
                      <a16:creationId xmlns:a16="http://schemas.microsoft.com/office/drawing/2014/main" id="{218E320A-887F-4DBF-8CCC-A0E849F364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70456DE9-EFE8-480B-904C-C4E4521BA8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FAC87AC-6F0D-41C3-A96D-583587DBD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BBBB3529-7770-48BD-9A2D-61CB322B48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B4D2F05B-BBCD-4783-BDE0-43D73C2675E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C54BFAD-42ED-48A4-AA55-3BE394C44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B341D07-45D8-4F3A-B413-FD2B278A2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6" name="Freeform 68">
                  <a:extLst>
                    <a:ext uri="{FF2B5EF4-FFF2-40B4-BE49-F238E27FC236}">
                      <a16:creationId xmlns:a16="http://schemas.microsoft.com/office/drawing/2014/main" id="{872DAC2D-6CA9-4BA0-9831-D9BCA4630F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79883F04-2F99-488F-B3C5-0B29E181A19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588E0A03-E6DB-4D96-82A1-39AAB99850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032D250-40F2-4BE1-9E51-51D6124316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3" name="Freeform 68">
                  <a:extLst>
                    <a:ext uri="{FF2B5EF4-FFF2-40B4-BE49-F238E27FC236}">
                      <a16:creationId xmlns:a16="http://schemas.microsoft.com/office/drawing/2014/main" id="{CFF6B335-FCBC-4111-B6E0-010A0CCF6A3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69">
                  <a:extLst>
                    <a:ext uri="{FF2B5EF4-FFF2-40B4-BE49-F238E27FC236}">
                      <a16:creationId xmlns:a16="http://schemas.microsoft.com/office/drawing/2014/main" id="{F3A4A21F-DBFE-4F02-A66E-C6F0ECB698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3A5E5CE1-528A-4B41-A739-BFE450F1F9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8FC08C-C419-4B3F-B3C4-074AE7045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9E4645-4CFC-4C14-9639-295E67859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75D1D75-29EC-4168-9B74-DD31796A3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82" name="Freeform 64">
                <a:extLst>
                  <a:ext uri="{FF2B5EF4-FFF2-40B4-BE49-F238E27FC236}">
                    <a16:creationId xmlns:a16="http://schemas.microsoft.com/office/drawing/2014/main" id="{5C244629-4F62-4555-8576-76E450C712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81">
                <a:extLst>
                  <a:ext uri="{FF2B5EF4-FFF2-40B4-BE49-F238E27FC236}">
                    <a16:creationId xmlns:a16="http://schemas.microsoft.com/office/drawing/2014/main" id="{33FE7FD6-ED0C-4A85-BB37-50D5DEFE5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61">
                <a:extLst>
                  <a:ext uri="{FF2B5EF4-FFF2-40B4-BE49-F238E27FC236}">
                    <a16:creationId xmlns:a16="http://schemas.microsoft.com/office/drawing/2014/main" id="{E321CBA3-94D7-498A-AA58-32E5E21DAA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78">
                <a:extLst>
                  <a:ext uri="{FF2B5EF4-FFF2-40B4-BE49-F238E27FC236}">
                    <a16:creationId xmlns:a16="http://schemas.microsoft.com/office/drawing/2014/main" id="{A483E481-9A4F-433D-83BF-BE219AE92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4">
                <a:extLst>
                  <a:ext uri="{FF2B5EF4-FFF2-40B4-BE49-F238E27FC236}">
                    <a16:creationId xmlns:a16="http://schemas.microsoft.com/office/drawing/2014/main" id="{3BD25EE3-866C-4F95-87D6-3539B174A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7">
                <a:extLst>
                  <a:ext uri="{FF2B5EF4-FFF2-40B4-BE49-F238E27FC236}">
                    <a16:creationId xmlns:a16="http://schemas.microsoft.com/office/drawing/2014/main" id="{7C4C4F76-8DA9-47EA-94F9-1D400388FA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60">
                <a:extLst>
                  <a:ext uri="{FF2B5EF4-FFF2-40B4-BE49-F238E27FC236}">
                    <a16:creationId xmlns:a16="http://schemas.microsoft.com/office/drawing/2014/main" id="{025FE981-874E-47FE-81B8-F025D2BF9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59">
                <a:extLst>
                  <a:ext uri="{FF2B5EF4-FFF2-40B4-BE49-F238E27FC236}">
                    <a16:creationId xmlns:a16="http://schemas.microsoft.com/office/drawing/2014/main" id="{5680B73A-298E-4BDA-AB07-ACC8314E40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62">
                <a:extLst>
                  <a:ext uri="{FF2B5EF4-FFF2-40B4-BE49-F238E27FC236}">
                    <a16:creationId xmlns:a16="http://schemas.microsoft.com/office/drawing/2014/main" id="{01AFB333-D097-4235-A165-C9D3CDC2F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65">
                <a:extLst>
                  <a:ext uri="{FF2B5EF4-FFF2-40B4-BE49-F238E27FC236}">
                    <a16:creationId xmlns:a16="http://schemas.microsoft.com/office/drawing/2014/main" id="{66C11AEB-D3F2-45AA-9C41-CA142A02E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79">
                <a:extLst>
                  <a:ext uri="{FF2B5EF4-FFF2-40B4-BE49-F238E27FC236}">
                    <a16:creationId xmlns:a16="http://schemas.microsoft.com/office/drawing/2014/main" id="{2EAA79E5-B4EE-4477-A9D7-38234A19D4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82">
                <a:extLst>
                  <a:ext uri="{FF2B5EF4-FFF2-40B4-BE49-F238E27FC236}">
                    <a16:creationId xmlns:a16="http://schemas.microsoft.com/office/drawing/2014/main" id="{A2EB3CA6-CF43-44E7-A82B-C86FF6A75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85">
                <a:extLst>
                  <a:ext uri="{FF2B5EF4-FFF2-40B4-BE49-F238E27FC236}">
                    <a16:creationId xmlns:a16="http://schemas.microsoft.com/office/drawing/2014/main" id="{635B3B6D-8A83-4CF1-AE24-D872BCE07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88">
                <a:extLst>
                  <a:ext uri="{FF2B5EF4-FFF2-40B4-BE49-F238E27FC236}">
                    <a16:creationId xmlns:a16="http://schemas.microsoft.com/office/drawing/2014/main" id="{67274B73-EB7F-4885-8375-DCC193DE84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0EE02B4-8ECF-4636-B55D-11A3869E6E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7" name="Line 63">
                  <a:extLst>
                    <a:ext uri="{FF2B5EF4-FFF2-40B4-BE49-F238E27FC236}">
                      <a16:creationId xmlns:a16="http://schemas.microsoft.com/office/drawing/2014/main" id="{97860271-66A3-4C76-9A50-EF7ADA1D95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Line 66">
                  <a:extLst>
                    <a:ext uri="{FF2B5EF4-FFF2-40B4-BE49-F238E27FC236}">
                      <a16:creationId xmlns:a16="http://schemas.microsoft.com/office/drawing/2014/main" id="{CD0262E2-572E-453D-8FE4-46EDF0C75C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Line 67">
                  <a:extLst>
                    <a:ext uri="{FF2B5EF4-FFF2-40B4-BE49-F238E27FC236}">
                      <a16:creationId xmlns:a16="http://schemas.microsoft.com/office/drawing/2014/main" id="{504EAB1B-BE08-49A3-91E4-2F59777FF81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Line 80">
                  <a:extLst>
                    <a:ext uri="{FF2B5EF4-FFF2-40B4-BE49-F238E27FC236}">
                      <a16:creationId xmlns:a16="http://schemas.microsoft.com/office/drawing/2014/main" id="{1BA1BFEB-5D6B-4011-8814-75FDF39A8C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Line 83">
                  <a:extLst>
                    <a:ext uri="{FF2B5EF4-FFF2-40B4-BE49-F238E27FC236}">
                      <a16:creationId xmlns:a16="http://schemas.microsoft.com/office/drawing/2014/main" id="{58D635F3-CD70-43D2-9FAE-690BB6A8C0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Line 86">
                  <a:extLst>
                    <a:ext uri="{FF2B5EF4-FFF2-40B4-BE49-F238E27FC236}">
                      <a16:creationId xmlns:a16="http://schemas.microsoft.com/office/drawing/2014/main" id="{7D4A71ED-4313-45E2-9078-0A2179F609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Line 89">
                  <a:extLst>
                    <a:ext uri="{FF2B5EF4-FFF2-40B4-BE49-F238E27FC236}">
                      <a16:creationId xmlns:a16="http://schemas.microsoft.com/office/drawing/2014/main" id="{F71A8BF4-8580-4405-93CC-68682C9EFB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03EA70C-259E-4844-83FD-A8152374D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2D8DEFBA-3794-41DB-BA53-A168E4B02E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74D1351-C939-4ABA-A2D0-F13C1F3BF5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D672A249-195A-4DAD-984C-AC6C894A6FD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Rectangle 30">
                  <a:extLst>
                    <a:ext uri="{FF2B5EF4-FFF2-40B4-BE49-F238E27FC236}">
                      <a16:creationId xmlns:a16="http://schemas.microsoft.com/office/drawing/2014/main" id="{B2751033-92CC-43C5-B09D-BEAC921297C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30">
                  <a:extLst>
                    <a:ext uri="{FF2B5EF4-FFF2-40B4-BE49-F238E27FC236}">
                      <a16:creationId xmlns:a16="http://schemas.microsoft.com/office/drawing/2014/main" id="{810A9024-F6AE-46E1-AF5B-23C1BAF52A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6148CDE3-7E34-46A7-A2A1-B2418BA6C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DFB487FA-CAC6-469F-8D07-227D88323A7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64B6721C-6379-4342-B632-2288DDDD122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8C06E09-320E-44ED-8B43-2BB2CE74A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2F42D42C-CE47-479C-A563-298CD9035F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71" name="Freeform 68">
                  <a:extLst>
                    <a:ext uri="{FF2B5EF4-FFF2-40B4-BE49-F238E27FC236}">
                      <a16:creationId xmlns:a16="http://schemas.microsoft.com/office/drawing/2014/main" id="{65202664-9154-4377-8C3E-9BA25B78A4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69">
                  <a:extLst>
                    <a:ext uri="{FF2B5EF4-FFF2-40B4-BE49-F238E27FC236}">
                      <a16:creationId xmlns:a16="http://schemas.microsoft.com/office/drawing/2014/main" id="{F0361EFD-383F-40DA-936A-1EC55BBA67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Line 70">
                  <a:extLst>
                    <a:ext uri="{FF2B5EF4-FFF2-40B4-BE49-F238E27FC236}">
                      <a16:creationId xmlns:a16="http://schemas.microsoft.com/office/drawing/2014/main" id="{0899FE39-C088-493A-A9ED-9C70D9427F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A185DA-EED5-4241-BCE2-7DFF9775B9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8" name="Freeform 68">
                  <a:extLst>
                    <a:ext uri="{FF2B5EF4-FFF2-40B4-BE49-F238E27FC236}">
                      <a16:creationId xmlns:a16="http://schemas.microsoft.com/office/drawing/2014/main" id="{1D1D1F03-0895-4603-B54A-30778D288D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69">
                  <a:extLst>
                    <a:ext uri="{FF2B5EF4-FFF2-40B4-BE49-F238E27FC236}">
                      <a16:creationId xmlns:a16="http://schemas.microsoft.com/office/drawing/2014/main" id="{4205B00F-0C22-4C32-B408-130BD2BCA2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Line 70">
                  <a:extLst>
                    <a:ext uri="{FF2B5EF4-FFF2-40B4-BE49-F238E27FC236}">
                      <a16:creationId xmlns:a16="http://schemas.microsoft.com/office/drawing/2014/main" id="{0307197D-6DFE-4C69-95F1-42678413BA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7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1089025"/>
            <a:ext cx="4075200" cy="153295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Project description</a:t>
            </a:r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0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653B57-2620-424D-ADAF-60975D8F8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nk bicycle with a basket of flowers&#10;&#10;Description automatically generated">
            <a:extLst>
              <a:ext uri="{FF2B5EF4-FFF2-40B4-BE49-F238E27FC236}">
                <a16:creationId xmlns:a16="http://schemas.microsoft.com/office/drawing/2014/main" id="{316A6B20-CC8B-A486-327B-9B9672C70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799" y="929566"/>
            <a:ext cx="4996213" cy="4996213"/>
          </a:xfrm>
          <a:prstGeom prst="rect">
            <a:avLst/>
          </a:prstGeom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of Bike sales project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957EAB-1A32-A2FE-6656-37F9DA322C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project focuses on analyzing sales data from a bike store. The dataset contains detailed information about orders, including customer details, locations, order dates, product information, revenue, and sales representatives.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goal of this analysis is to extract valuable insights regarding customer purchasing behaviors, product performance, and store profitability, ultimately supporting data-driven decision-making to improve sales strategies and market positioning.</a:t>
            </a:r>
          </a:p>
        </p:txBody>
      </p:sp>
    </p:spTree>
    <p:extLst>
      <p:ext uri="{BB962C8B-B14F-4D97-AF65-F5344CB8AC3E}">
        <p14:creationId xmlns:p14="http://schemas.microsoft.com/office/powerpoint/2010/main" val="1944867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B1C1E-9270-26AF-0BC3-E2F7152D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r>
              <a:rPr lang="en-US"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 using Python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13CC21E-4609-2D82-F2ED-FAB5EC4C7FAB}"/>
              </a:ext>
            </a:extLst>
          </p:cNvPr>
          <p:cNvSpPr txBox="1">
            <a:spLocks/>
          </p:cNvSpPr>
          <p:nvPr/>
        </p:nvSpPr>
        <p:spPr>
          <a:xfrm>
            <a:off x="990000" y="1993041"/>
            <a:ext cx="4078800" cy="4732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4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>
                <a:effectLst/>
              </a:rPr>
              <a:t>Data Cleaning</a:t>
            </a:r>
            <a:r>
              <a:rPr lang="en-US" sz="1200" dirty="0">
                <a:effectLst/>
              </a:rPr>
              <a:t>: </a:t>
            </a:r>
          </a:p>
          <a:p>
            <a:pPr marL="742950" lvl="1" indent="-285750">
              <a:lnSpc>
                <a:spcPct val="140000"/>
              </a:lnSpc>
              <a:buFont typeface="Calibri" panose="020F0502020204030204" pitchFamily="34" charset="0"/>
              <a:buChar char="-"/>
            </a:pPr>
            <a:r>
              <a:rPr lang="en-US" sz="1200" dirty="0">
                <a:effectLst/>
              </a:rPr>
              <a:t>No missing values</a:t>
            </a:r>
          </a:p>
          <a:p>
            <a:pPr marL="742950" lvl="1" indent="-285750">
              <a:lnSpc>
                <a:spcPct val="140000"/>
              </a:lnSpc>
              <a:buFont typeface="Calibri" panose="020F0502020204030204" pitchFamily="34" charset="0"/>
              <a:buChar char="-"/>
            </a:pPr>
            <a:r>
              <a:rPr lang="en-US" sz="1200" dirty="0">
                <a:effectLst/>
              </a:rPr>
              <a:t>No duplicates</a:t>
            </a:r>
          </a:p>
          <a:p>
            <a:pPr marL="742950" lvl="1" indent="-285750">
              <a:lnSpc>
                <a:spcPct val="140000"/>
              </a:lnSpc>
              <a:buFont typeface="Calibri" panose="020F0502020204030204" pitchFamily="34" charset="0"/>
              <a:buChar char="-"/>
            </a:pPr>
            <a:r>
              <a:rPr lang="en-US" sz="1200" dirty="0">
                <a:effectLst/>
              </a:rPr>
              <a:t>Order dates were converted into a standard format.</a:t>
            </a:r>
          </a:p>
          <a:p>
            <a:pPr marL="742950" lvl="1" indent="-285750">
              <a:lnSpc>
                <a:spcPct val="140000"/>
              </a:lnSpc>
              <a:buFont typeface="Calibri" panose="020F0502020204030204" pitchFamily="34" charset="0"/>
              <a:buChar char="-"/>
            </a:pPr>
            <a:r>
              <a:rPr lang="en-US" sz="1200" dirty="0">
                <a:effectLst/>
              </a:rPr>
              <a:t>Mapping states from abbreviations to clarified ones.</a:t>
            </a:r>
          </a:p>
          <a:p>
            <a:pPr marL="742950" lvl="1" indent="-285750">
              <a:lnSpc>
                <a:spcPct val="140000"/>
              </a:lnSpc>
              <a:buFont typeface="Calibri" panose="020F0502020204030204" pitchFamily="34" charset="0"/>
              <a:buChar char="-"/>
            </a:pPr>
            <a:r>
              <a:rPr lang="en-US" sz="1200" dirty="0">
                <a:effectLst/>
              </a:rPr>
              <a:t>Renaming column ‘sales rep’ to ‘sales representative’.</a:t>
            </a:r>
          </a:p>
          <a:p>
            <a:pPr marL="742950" lvl="1" indent="-285750">
              <a:lnSpc>
                <a:spcPct val="140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200" dirty="0">
                <a:effectLst/>
              </a:rPr>
              <a:t>Converting numeric month values (1-12) to month names (January-December).</a:t>
            </a:r>
          </a:p>
          <a:p>
            <a:pPr marL="342900" lvl="0" indent="-342900">
              <a:lnSpc>
                <a:spcPct val="14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>
                <a:effectLst/>
              </a:rPr>
              <a:t>Exploratory Data Analysis (EDA)</a:t>
            </a:r>
            <a:r>
              <a:rPr lang="en-US" sz="1200" dirty="0">
                <a:effectLst/>
              </a:rPr>
              <a:t>: Initial exploration included identifying product categories, customer demographics, and regions.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DDEA00F-7E79-6E67-7D1C-B4B73636E6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830" r="7830"/>
          <a:stretch>
            <a:fillRect/>
          </a:stretch>
        </p:blipFill>
        <p:spPr>
          <a:xfrm>
            <a:off x="6746077" y="540033"/>
            <a:ext cx="4809985" cy="57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42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9D099-56A1-EE3C-F26B-24E9FA11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382" y="105082"/>
            <a:ext cx="9083148" cy="535994"/>
          </a:xfrm>
        </p:spPr>
        <p:txBody>
          <a:bodyPr>
            <a:normAutofit fontScale="90000"/>
          </a:bodyPr>
          <a:lstStyle/>
          <a:p>
            <a:r>
              <a:rPr lang="en-US" sz="3600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Renaming column ‘sales rep’ to ‘sales representative’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503BED-AC97-5E3B-4C1A-B2484F7022E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0" y="932866"/>
            <a:ext cx="12191999" cy="592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65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805E-FB9B-F6C1-54C1-6614DE134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802" y="0"/>
            <a:ext cx="8647721" cy="58809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Mapping states from abbreviation to clarified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ABBAE6-4725-D35B-2D52-79A4F48BBFD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0" y="588093"/>
            <a:ext cx="12191999" cy="626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31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3D233-B864-C4A3-8F5B-D6F97C358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802" y="0"/>
            <a:ext cx="8647721" cy="5143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Order dates are converted into standard format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D6A44F-367D-DCB5-264A-5C87D45DDEB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0" y="648930"/>
            <a:ext cx="12192000" cy="62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0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9B68-04D1-4F68-C9BF-68D8E5ED6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505" y="0"/>
            <a:ext cx="8647721" cy="52952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Convert numeric month values to month name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28B4F4-8093-C7EE-E006-705FF4CF249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0" y="781666"/>
            <a:ext cx="12191999" cy="607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89814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{E1F50FC0-896B-412E-B384-CCDBB2C4A649}tf11158769_win32</Template>
  <TotalTime>63</TotalTime>
  <Words>563</Words>
  <Application>Microsoft Office PowerPoint</Application>
  <PresentationFormat>Widescreen</PresentationFormat>
  <Paragraphs>60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Avenir Next LT Pro</vt:lpstr>
      <vt:lpstr>Calibri</vt:lpstr>
      <vt:lpstr>Goudy Old Style</vt:lpstr>
      <vt:lpstr>Symbol</vt:lpstr>
      <vt:lpstr>Wingdings</vt:lpstr>
      <vt:lpstr>FrostyVTI</vt:lpstr>
      <vt:lpstr>Bike store sales project</vt:lpstr>
      <vt:lpstr>Agenda</vt:lpstr>
      <vt:lpstr>Project description</vt:lpstr>
      <vt:lpstr>Introduction of Bike sales project</vt:lpstr>
      <vt:lpstr>Data cleaning using Python</vt:lpstr>
      <vt:lpstr>Renaming column ‘sales rep’ to ‘sales representative’</vt:lpstr>
      <vt:lpstr>Mapping states from abbreviation to clarified</vt:lpstr>
      <vt:lpstr>Order dates are converted into standard format</vt:lpstr>
      <vt:lpstr>Convert numeric month values to month name</vt:lpstr>
      <vt:lpstr>Objective</vt:lpstr>
      <vt:lpstr>What are the Top 10 Cities that have Highest Revenue?</vt:lpstr>
      <vt:lpstr>What are the Percentages of Store States regarding Revenue?</vt:lpstr>
      <vt:lpstr>What are the most popular products in terms of units purchased?</vt:lpstr>
      <vt:lpstr>What is the Top popular product in terms of revenue generated each year?</vt:lpstr>
      <vt:lpstr>What is the Distribution of Revenue generated each year?</vt:lpstr>
      <vt:lpstr>Who are the Top Customers contributed to Highest Revenue each year?</vt:lpstr>
      <vt:lpstr>What are the months that have the maximum revenue?</vt:lpstr>
      <vt:lpstr>Which sales representatives and stores are top performers?</vt:lpstr>
      <vt:lpstr>What seasonal trends can be observed in the sales data?</vt:lpstr>
      <vt:lpstr>Data visualization using Tableau</vt:lpstr>
      <vt:lpstr>Dashboard of Bike store project</vt:lpstr>
      <vt:lpstr>Recommendation and conclusion</vt:lpstr>
      <vt:lpstr>Based on the insights, the following recommendations are proposed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hager muhammed</dc:creator>
  <cp:lastModifiedBy>Nehal Youssef</cp:lastModifiedBy>
  <cp:revision>4</cp:revision>
  <dcterms:created xsi:type="dcterms:W3CDTF">2024-09-27T19:43:06Z</dcterms:created>
  <dcterms:modified xsi:type="dcterms:W3CDTF">2024-10-21T15:18:00Z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